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34" r:id="rId1"/>
  </p:sldMasterIdLst>
  <p:sldIdLst>
    <p:sldId id="329" r:id="rId2"/>
    <p:sldId id="330" r:id="rId3"/>
    <p:sldId id="333" r:id="rId4"/>
    <p:sldId id="331" r:id="rId5"/>
    <p:sldId id="322" r:id="rId6"/>
    <p:sldId id="323" r:id="rId7"/>
    <p:sldId id="324" r:id="rId8"/>
    <p:sldId id="334" r:id="rId9"/>
    <p:sldId id="335" r:id="rId10"/>
    <p:sldId id="327" r:id="rId11"/>
    <p:sldId id="308" r:id="rId12"/>
    <p:sldId id="310" r:id="rId13"/>
    <p:sldId id="32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23" d="100"/>
          <a:sy n="123" d="100"/>
        </p:scale>
        <p:origin x="132" y="2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4-18T07:43:11.138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4-18T07:43:11.141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14075-D7B2-4416-A75B-0E92F2DF76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AD3E97-DFCB-4E6B-9695-E90C80C611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90ED20-9B04-43B8-99CF-59A61C3DE2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9C7DF-E9B8-441A-92BD-9CB26EB86327}" type="datetimeFigureOut">
              <a:rPr lang="ru-RU" smtClean="0"/>
              <a:t>21.12.2022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C92944-BAF1-46C8-B573-30453C5873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A5D4C9-7F68-467F-87A0-52B3A68F9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3E817-AA64-41F6-A874-4AFB9D995FB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797633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38891C-02C0-42B7-BABC-35095027F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57D932-39EE-4513-92D8-022E2E824E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DE2836-3A7B-4EF1-9837-C9407536FE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9C7DF-E9B8-441A-92BD-9CB26EB86327}" type="datetimeFigureOut">
              <a:rPr lang="ru-RU" smtClean="0"/>
              <a:t>21.12.2022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5D55E4-BF93-4AB1-93E9-7A562EC4F7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8B5A47-8B5B-4374-8E6C-7BD74D43E6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3E817-AA64-41F6-A874-4AFB9D995FB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047011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EB60AD0-F5E3-4A71-A1F1-F68227430E6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870C83-E1AE-4B25-934F-D8622CE1FF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EF266C-12BF-463A-9A93-6D48BD950D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9C7DF-E9B8-441A-92BD-9CB26EB86327}" type="datetimeFigureOut">
              <a:rPr lang="ru-RU" smtClean="0"/>
              <a:t>21.12.2022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A7E19D-1D3D-4A3A-90F3-34D4E8CFDD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848070-6960-4945-9893-EE17E4189D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3E817-AA64-41F6-A874-4AFB9D995FB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535595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60309D-BF30-4866-9359-B235D4980B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E0CAB6-443C-474F-BEA0-012C570B07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E4DF78-52DF-4288-AB94-94C0EB6D8C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9C7DF-E9B8-441A-92BD-9CB26EB86327}" type="datetimeFigureOut">
              <a:rPr lang="ru-RU" smtClean="0"/>
              <a:t>21.12.2022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5A4571-51C4-4C14-936C-0281662519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41D873-94C2-4965-A8D7-8EA6DF0858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3E817-AA64-41F6-A874-4AFB9D995FB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305011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C3C47-FD32-42D0-A543-9AA20A75C9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0D68BA-6C2E-4E73-A78D-CF0D603CC6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12D6CC-2AC8-43DF-A07E-D85D61499F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9C7DF-E9B8-441A-92BD-9CB26EB86327}" type="datetimeFigureOut">
              <a:rPr lang="ru-RU" smtClean="0"/>
              <a:t>21.12.2022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7F1ED3-D9D7-43AD-8DA8-D4770F0520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6D0FA8-822D-4882-9354-B44F8C945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3E817-AA64-41F6-A874-4AFB9D995FB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841664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197C38-D3BC-4FDF-BBC5-A55F30A5C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F5A68A-A167-4219-B5E5-11807240DF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ED2A4F-F9A1-4C1C-8410-51CB316DE6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B4F624-4785-4228-905B-1B486BB3A2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9C7DF-E9B8-441A-92BD-9CB26EB86327}" type="datetimeFigureOut">
              <a:rPr lang="ru-RU" smtClean="0"/>
              <a:t>21.12.2022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B0873B-0BCE-4552-BDE3-F1BF51E204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AE047C-6DE8-4CCD-BB7B-34E23E7C72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3E817-AA64-41F6-A874-4AFB9D995FB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542729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E4A37-A8CB-4671-9851-55FF234FEF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6C397D-DC4D-4AA3-819C-C210C71421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680C74-3BD0-4201-B26A-707BE8E5CD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9E656F-B9F0-4E82-BE3A-9E4BB9FC31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D51048E-D918-4B28-9D23-09D23FCB141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CC1262A-3F70-4F25-B2AA-171F486CA0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9C7DF-E9B8-441A-92BD-9CB26EB86327}" type="datetimeFigureOut">
              <a:rPr lang="ru-RU" smtClean="0"/>
              <a:t>21.12.2022</a:t>
            </a:fld>
            <a:endParaRPr lang="ru-R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9E00FED-C14E-4DED-A8BB-784FB5784D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0281641-20F1-4AE5-B313-144BC90F98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3E817-AA64-41F6-A874-4AFB9D995FB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39576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97BA95-32A0-4939-96BC-89E4AD53D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EB329E-DA65-4B10-BEC2-48E735F35C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9C7DF-E9B8-441A-92BD-9CB26EB86327}" type="datetimeFigureOut">
              <a:rPr lang="ru-RU" smtClean="0"/>
              <a:t>21.12.2022</a:t>
            </a:fld>
            <a:endParaRPr lang="ru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081D40-E8D8-4869-929D-6395202BE0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F73BC5-ED16-4D6E-95FD-DF8C3D85B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3E817-AA64-41F6-A874-4AFB9D995FB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38519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6537E72-D969-4328-98A1-114A517BF6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9C7DF-E9B8-441A-92BD-9CB26EB86327}" type="datetimeFigureOut">
              <a:rPr lang="ru-RU" smtClean="0"/>
              <a:t>21.12.2022</a:t>
            </a:fld>
            <a:endParaRPr lang="ru-R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A2065DD-034E-46C4-8234-4C9269BEF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E596F6-DFED-4699-93F3-9B0FE6536E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3E817-AA64-41F6-A874-4AFB9D995FB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881627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EA7F89-9A79-45A0-89CC-4E15269453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5EE1F9-B539-4A58-A0BB-AC94D403FB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F77D84-3503-452A-8B19-AA466469D9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D5409C-BFAB-46C7-8227-4CD60FF266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9C7DF-E9B8-441A-92BD-9CB26EB86327}" type="datetimeFigureOut">
              <a:rPr lang="ru-RU" smtClean="0"/>
              <a:t>21.12.2022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5E904B-F58D-48E7-9EF4-D1AFB72A3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F22494-E038-4D9B-9CC8-EA6A9A006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3E817-AA64-41F6-A874-4AFB9D995FB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985810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378447-1C95-4D55-80BA-54A1B0D636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FB40496-B020-4210-8B98-5003370C8A8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038995-2ED6-4233-983F-0754DCB201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C5396A-93D3-4E63-BE26-939831A1DD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9C7DF-E9B8-441A-92BD-9CB26EB86327}" type="datetimeFigureOut">
              <a:rPr lang="ru-RU" smtClean="0"/>
              <a:t>21.12.2022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7EB7ED-1A1E-4139-B417-706F0C0BF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29537A-8DFD-4EBC-A868-2AAFC8696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3E817-AA64-41F6-A874-4AFB9D995FB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513195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07CA5A1-6405-4B57-AF95-2D378CEA7D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C0AC3D-1F87-48AA-9460-81B01A2106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FB46A4-5189-4576-BCB5-A4762E2F04C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0A3CF6-66A2-42FE-9D32-6D6A55A1BB51}" type="datetimeFigureOut">
              <a:rPr lang="en-GB" smtClean="0"/>
              <a:t>21/12/2022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C8C87A-C28C-49F5-827F-655C051339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CE96CA-EA37-464F-A987-00DE26C06F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7B47C9-A244-423E-83FF-6A7B33A90B3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60308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5" r:id="rId1"/>
    <p:sldLayoutId id="2147483936" r:id="rId2"/>
    <p:sldLayoutId id="2147483937" r:id="rId3"/>
    <p:sldLayoutId id="2147483938" r:id="rId4"/>
    <p:sldLayoutId id="2147483939" r:id="rId5"/>
    <p:sldLayoutId id="2147483940" r:id="rId6"/>
    <p:sldLayoutId id="2147483941" r:id="rId7"/>
    <p:sldLayoutId id="2147483942" r:id="rId8"/>
    <p:sldLayoutId id="2147483943" r:id="rId9"/>
    <p:sldLayoutId id="2147483944" r:id="rId10"/>
    <p:sldLayoutId id="214748394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7" Type="http://schemas.openxmlformats.org/officeDocument/2006/relationships/image" Target="../media/image3.em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2.xml"/><Relationship Id="rId5" Type="http://schemas.openxmlformats.org/officeDocument/2006/relationships/image" Target="../media/image30.png"/><Relationship Id="rId4" Type="http://schemas.openxmlformats.org/officeDocument/2006/relationships/customXml" Target="../ink/ink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66.jpe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12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11" Type="http://schemas.openxmlformats.org/officeDocument/2006/relationships/image" Target="../media/image64.png"/><Relationship Id="rId5" Type="http://schemas.openxmlformats.org/officeDocument/2006/relationships/image" Target="../media/image58.png"/><Relationship Id="rId10" Type="http://schemas.openxmlformats.org/officeDocument/2006/relationships/image" Target="../media/image63.png"/><Relationship Id="rId4" Type="http://schemas.openxmlformats.org/officeDocument/2006/relationships/image" Target="../media/image57.png"/><Relationship Id="rId9" Type="http://schemas.openxmlformats.org/officeDocument/2006/relationships/image" Target="../media/image6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127.0.0.1:5000/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hyperlink" Target="https://colab.research.google.com/drive/1Mu0A24EFn5z4ACwUGHE9yf1eWK8ZGsis?authuser=2#scrollTo=c94f9fc5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15.png"/><Relationship Id="rId5" Type="http://schemas.openxmlformats.org/officeDocument/2006/relationships/image" Target="../media/image10.png"/><Relationship Id="rId10" Type="http://schemas.openxmlformats.org/officeDocument/2006/relationships/image" Target="../media/image14.png"/><Relationship Id="rId4" Type="http://schemas.openxmlformats.org/officeDocument/2006/relationships/image" Target="../media/image9.png"/><Relationship Id="rId9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png"/><Relationship Id="rId3" Type="http://schemas.openxmlformats.org/officeDocument/2006/relationships/image" Target="../media/image4.png"/><Relationship Id="rId7" Type="http://schemas.openxmlformats.org/officeDocument/2006/relationships/image" Target="../media/image34.png"/><Relationship Id="rId12" Type="http://schemas.openxmlformats.org/officeDocument/2006/relationships/image" Target="../media/image39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3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12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11" Type="http://schemas.openxmlformats.org/officeDocument/2006/relationships/image" Target="../media/image51.png"/><Relationship Id="rId5" Type="http://schemas.openxmlformats.org/officeDocument/2006/relationships/image" Target="../media/image45.png"/><Relationship Id="rId10" Type="http://schemas.openxmlformats.org/officeDocument/2006/relationships/image" Target="../media/image50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>
            <a:extLst>
              <a:ext uri="{FF2B5EF4-FFF2-40B4-BE49-F238E27FC236}">
                <a16:creationId xmlns:a16="http://schemas.microsoft.com/office/drawing/2014/main" id="{F86833CC-B2B0-41C9-8234-D42C8F02855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2161615"/>
            <a:ext cx="12179565" cy="9134674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4D70647-CE90-4032-97D9-63FBD24723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176" y="691455"/>
            <a:ext cx="8443759" cy="561386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01233E2-89D1-4631-9EA2-F829C9433637}"/>
              </a:ext>
            </a:extLst>
          </p:cNvPr>
          <p:cNvSpPr txBox="1"/>
          <p:nvPr/>
        </p:nvSpPr>
        <p:spPr>
          <a:xfrm>
            <a:off x="710884" y="1873832"/>
            <a:ext cx="10928488" cy="2047247"/>
          </a:xfrm>
          <a:prstGeom prst="rect">
            <a:avLst/>
          </a:prstGeom>
          <a:noFill/>
        </p:spPr>
        <p:txBody>
          <a:bodyPr wrap="square" lIns="76727" tIns="38364" rIns="76727" bIns="38364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ru-RU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ВЫПУСКНАЯ КВАЛИФИКАЦИОННАЯ РАБОТА</a:t>
            </a:r>
          </a:p>
          <a:p>
            <a:pPr algn="ctr">
              <a:spcAft>
                <a:spcPts val="1200"/>
              </a:spcAft>
            </a:pPr>
            <a:r>
              <a:rPr lang="ru-RU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 курсу </a:t>
            </a:r>
          </a:p>
          <a:p>
            <a:pPr algn="ctr"/>
            <a:r>
              <a:rPr lang="ru-RU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«</a:t>
            </a:r>
            <a:r>
              <a:rPr lang="en-US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Science</a:t>
            </a:r>
            <a:r>
              <a:rPr lang="ru-RU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»</a:t>
            </a:r>
            <a:endParaRPr 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Рукописный ввод 8">
                <a:extLst>
                  <a:ext uri="{FF2B5EF4-FFF2-40B4-BE49-F238E27FC236}">
                    <a16:creationId xmlns:a16="http://schemas.microsoft.com/office/drawing/2014/main" id="{1DEC865F-1443-4D03-9F29-4BD6D11BECA3}"/>
                  </a:ext>
                </a:extLst>
              </p14:cNvPr>
              <p14:cNvContentPartPr/>
              <p14:nvPr/>
            </p14:nvContentPartPr>
            <p14:xfrm>
              <a:off x="1168686" y="-205132"/>
              <a:ext cx="270" cy="359"/>
            </p14:xfrm>
          </p:contentPart>
        </mc:Choice>
        <mc:Fallback xmlns="">
          <p:pic>
            <p:nvPicPr>
              <p:cNvPr id="9" name="Рукописный ввод 8">
                <a:extLst>
                  <a:ext uri="{FF2B5EF4-FFF2-40B4-BE49-F238E27FC236}">
                    <a16:creationId xmlns:a16="http://schemas.microsoft.com/office/drawing/2014/main" id="{1DEC865F-1443-4D03-9F29-4BD6D11BECA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28186" y="-312832"/>
                <a:ext cx="81000" cy="21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" name="Рукописный ввод 9">
                <a:extLst>
                  <a:ext uri="{FF2B5EF4-FFF2-40B4-BE49-F238E27FC236}">
                    <a16:creationId xmlns:a16="http://schemas.microsoft.com/office/drawing/2014/main" id="{D4F611E5-5BF3-432E-86BD-75D9FA62FAF5}"/>
                  </a:ext>
                </a:extLst>
              </p14:cNvPr>
              <p14:cNvContentPartPr/>
              <p14:nvPr/>
            </p14:nvContentPartPr>
            <p14:xfrm>
              <a:off x="1805456" y="-167729"/>
              <a:ext cx="270" cy="359"/>
            </p14:xfrm>
          </p:contentPart>
        </mc:Choice>
        <mc:Fallback xmlns="">
          <p:pic>
            <p:nvPicPr>
              <p:cNvPr id="10" name="Рукописный ввод 9">
                <a:extLst>
                  <a:ext uri="{FF2B5EF4-FFF2-40B4-BE49-F238E27FC236}">
                    <a16:creationId xmlns:a16="http://schemas.microsoft.com/office/drawing/2014/main" id="{D4F611E5-5BF3-432E-86BD-75D9FA62FAF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64956" y="-275429"/>
                <a:ext cx="81000" cy="215400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Номер слайда 2">
            <a:extLst>
              <a:ext uri="{FF2B5EF4-FFF2-40B4-BE49-F238E27FC236}">
                <a16:creationId xmlns:a16="http://schemas.microsoft.com/office/drawing/2014/main" id="{B38EA520-EE3C-4838-9405-03116C1804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9072" y="6340166"/>
            <a:ext cx="2057757" cy="364195"/>
          </a:xfrm>
        </p:spPr>
        <p:txBody>
          <a:bodyPr/>
          <a:lstStyle/>
          <a:p>
            <a:fld id="{309D7BF6-3F62-4889-97F0-07DE7A19119D}" type="slidenum">
              <a:rPr lang="ru-RU" smtClean="0"/>
              <a:t>1</a:t>
            </a:fld>
            <a:endParaRPr lang="ru-RU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AE7A6181-1539-49CD-911A-68D76D3FDA2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3905" y="691455"/>
            <a:ext cx="3522006" cy="81135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8B2FD1F-F6FD-4E11-981A-E2AD1882D626}"/>
              </a:ext>
            </a:extLst>
          </p:cNvPr>
          <p:cNvSpPr txBox="1"/>
          <p:nvPr/>
        </p:nvSpPr>
        <p:spPr>
          <a:xfrm>
            <a:off x="592826" y="5235057"/>
            <a:ext cx="844375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Слушатель: Глазунов Игорь Владимирович</a:t>
            </a:r>
          </a:p>
        </p:txBody>
      </p:sp>
    </p:spTree>
    <p:extLst>
      <p:ext uri="{BB962C8B-B14F-4D97-AF65-F5344CB8AC3E}">
        <p14:creationId xmlns:p14="http://schemas.microsoft.com/office/powerpoint/2010/main" val="109945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0BD2D19-ACED-4D05-B3DF-F27B971E47F2}"/>
              </a:ext>
            </a:extLst>
          </p:cNvPr>
          <p:cNvSpPr/>
          <p:nvPr/>
        </p:nvSpPr>
        <p:spPr>
          <a:xfrm>
            <a:off x="-17374" y="0"/>
            <a:ext cx="3691782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lvl="5">
              <a:lnSpc>
                <a:spcPct val="110000"/>
              </a:lnSpc>
              <a:buClr>
                <a:schemeClr val="bg1"/>
              </a:buClr>
            </a:pPr>
            <a:endParaRPr lang="ru-RU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AE9238-2478-46F1-BDD5-323A54A96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58" y="5997590"/>
            <a:ext cx="3523793" cy="810838"/>
          </a:xfrm>
          <a:prstGeom prst="rect">
            <a:avLst/>
          </a:prstGeom>
        </p:spPr>
      </p:pic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DE8029AB-4342-44EA-B32B-A9C730864718}"/>
              </a:ext>
            </a:extLst>
          </p:cNvPr>
          <p:cNvSpPr txBox="1">
            <a:spLocks/>
          </p:cNvSpPr>
          <p:nvPr/>
        </p:nvSpPr>
        <p:spPr>
          <a:xfrm>
            <a:off x="144714" y="49573"/>
            <a:ext cx="3367607" cy="1445942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8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Нейронная сеть для соотношения «матрица-наполнитель»:</a:t>
            </a: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73E55286-D386-4C71-89FF-FFBB1E76ACFF}"/>
              </a:ext>
            </a:extLst>
          </p:cNvPr>
          <p:cNvSpPr txBox="1">
            <a:spLocks/>
          </p:cNvSpPr>
          <p:nvPr/>
        </p:nvSpPr>
        <p:spPr>
          <a:xfrm>
            <a:off x="146222" y="3379805"/>
            <a:ext cx="3418663" cy="26996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endParaRPr lang="ru-RU" sz="1700" cap="none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Объект 2">
            <a:extLst>
              <a:ext uri="{FF2B5EF4-FFF2-40B4-BE49-F238E27FC236}">
                <a16:creationId xmlns:a16="http://schemas.microsoft.com/office/drawing/2014/main" id="{AED70D87-8212-4A15-9CC4-2E4A323EFA85}"/>
              </a:ext>
            </a:extLst>
          </p:cNvPr>
          <p:cNvSpPr txBox="1">
            <a:spLocks/>
          </p:cNvSpPr>
          <p:nvPr/>
        </p:nvSpPr>
        <p:spPr>
          <a:xfrm>
            <a:off x="130360" y="875223"/>
            <a:ext cx="3511318" cy="5699463"/>
          </a:xfrm>
          <a:prstGeom prst="rect">
            <a:avLst/>
          </a:prstGeom>
        </p:spPr>
        <p:txBody>
          <a:bodyPr anchor="ctr">
            <a:normAutofit fontScale="3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ru-RU" sz="4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Первая модель:</a:t>
            </a: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Сформируем входы и выход для модели.</a:t>
            </a: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Разобьём выборки на обучающую и тестовую. </a:t>
            </a: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Нормализуем данные. </a:t>
            </a: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Создадим функцию для поиска наилучших параметров и слоёв.</a:t>
            </a: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Построим модель, определим параметры, </a:t>
            </a:r>
            <a:r>
              <a:rPr lang="ru-RU" sz="4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найдем</a:t>
            </a:r>
            <a:r>
              <a:rPr lang="ru-RU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оптимальные параметры посмотрим на результаты;</a:t>
            </a: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Повторим все эти этапы до построения окончательной модели;</a:t>
            </a: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Обучим нейросеть;</a:t>
            </a: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Посмотрим на потери модели;</a:t>
            </a: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Построим график потерь на тренировочной и тестовой выборках. </a:t>
            </a: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Построим график результата работы модели.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B6FB8A1-C5FE-4974-AA4F-24D758CAC1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0424" y="57523"/>
            <a:ext cx="5435804" cy="2321467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6DFCD489-69A7-408E-8706-BB8EA8174C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1110" y="2301704"/>
            <a:ext cx="5435804" cy="2408170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15F3CF40-7594-4E7E-9CE0-BD02B39983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18133" y="4358421"/>
            <a:ext cx="4246617" cy="1388067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B104DD2F-8235-4D8D-9C50-6A04616D66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87842" y="5729123"/>
            <a:ext cx="3092666" cy="1024584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D93FB163-4DC2-4666-BA6D-32C69A06CD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25743" y="28817"/>
            <a:ext cx="2866257" cy="1947217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94E8AD6B-2684-42FB-A334-17810CEB33C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25742" y="2156203"/>
            <a:ext cx="2866258" cy="444333"/>
          </a:xfrm>
          <a:prstGeom prst="rect">
            <a:avLst/>
          </a:prstGeom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C5BEEFDA-7BF7-4102-95B7-91A95D3F23E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25743" y="2683467"/>
            <a:ext cx="2866258" cy="995563"/>
          </a:xfrm>
          <a:prstGeom prst="rect">
            <a:avLst/>
          </a:prstGeom>
        </p:spPr>
      </p:pic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9AE7E92F-D810-46D6-B738-F57AEE3E386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325743" y="3724955"/>
            <a:ext cx="2866258" cy="861980"/>
          </a:xfrm>
          <a:prstGeom prst="rect">
            <a:avLst/>
          </a:prstGeom>
        </p:spPr>
      </p:pic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465A2BF3-49C3-4C02-9A08-736160A2F3C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24975" y="4586935"/>
            <a:ext cx="2867025" cy="1352550"/>
          </a:xfrm>
          <a:prstGeom prst="rect">
            <a:avLst/>
          </a:prstGeom>
        </p:spPr>
      </p:pic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4DDD7989-2D2C-44EB-85CA-5716BAE35CA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668543" y="6219681"/>
            <a:ext cx="5523457" cy="388787"/>
          </a:xfrm>
          <a:prstGeom prst="rect">
            <a:avLst/>
          </a:prstGeom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2005D629-36C5-4A52-8297-FDF482D277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6165" y="4709874"/>
            <a:ext cx="718491" cy="1080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54938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0BD2D19-ACED-4D05-B3DF-F27B971E47F2}"/>
              </a:ext>
            </a:extLst>
          </p:cNvPr>
          <p:cNvSpPr/>
          <p:nvPr/>
        </p:nvSpPr>
        <p:spPr>
          <a:xfrm>
            <a:off x="-17374" y="2411"/>
            <a:ext cx="3691782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171450" indent="-171450" algn="ctr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ru-RU" sz="15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Вторая модель:</a:t>
            </a: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Сформируем входы и выход для модели.</a:t>
            </a: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Разобьём выборки на обучающую и тестовую. </a:t>
            </a: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Нормализуем данные. </a:t>
            </a: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Сконфигурируем модель, зададим слои, посмотрим на архитектуру модели. </a:t>
            </a: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Обучим модель. </a:t>
            </a: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Посмотрим на </a:t>
            </a:r>
            <a:r>
              <a:rPr lang="ru-RU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MAE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MAPE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Test </a:t>
            </a:r>
            <a:r>
              <a:rPr lang="ru-RU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score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и на потери модели. </a:t>
            </a: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Построим график потерь на тренировочной и тестовой выборках. </a:t>
            </a: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Построим график результата работы модели.</a:t>
            </a: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Оценим модель по </a:t>
            </a:r>
            <a:r>
              <a:rPr lang="ru-RU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MSE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endParaRPr lang="ru-RU" sz="1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AE9238-2478-46F1-BDD5-323A54A96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20" y="5963285"/>
            <a:ext cx="3523793" cy="810838"/>
          </a:xfrm>
          <a:prstGeom prst="rect">
            <a:avLst/>
          </a:prstGeom>
        </p:spPr>
      </p:pic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DE8029AB-4342-44EA-B32B-A9C730864718}"/>
              </a:ext>
            </a:extLst>
          </p:cNvPr>
          <p:cNvSpPr txBox="1">
            <a:spLocks/>
          </p:cNvSpPr>
          <p:nvPr/>
        </p:nvSpPr>
        <p:spPr>
          <a:xfrm>
            <a:off x="144714" y="49573"/>
            <a:ext cx="3367607" cy="1445942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36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Нейронная сеть для соотношения «матрица-наполнитель»:</a:t>
            </a:r>
          </a:p>
          <a:p>
            <a:endParaRPr lang="ru-RU" sz="3400" dirty="0">
              <a:solidFill>
                <a:srgbClr val="FFFFFF"/>
              </a:solidFill>
            </a:endParaRP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2D8E7F87-A3D8-43BF-B466-E1F1F44F3679}"/>
              </a:ext>
            </a:extLst>
          </p:cNvPr>
          <p:cNvSpPr txBox="1">
            <a:spLocks/>
          </p:cNvSpPr>
          <p:nvPr/>
        </p:nvSpPr>
        <p:spPr>
          <a:xfrm>
            <a:off x="8773337" y="1618312"/>
            <a:ext cx="3418663" cy="733068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Clr>
                <a:schemeClr val="bg1"/>
              </a:buClr>
              <a:buNone/>
            </a:pPr>
            <a:endParaRPr lang="ru-RU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73E55286-D386-4C71-89FF-FFBB1E76ACFF}"/>
              </a:ext>
            </a:extLst>
          </p:cNvPr>
          <p:cNvSpPr txBox="1">
            <a:spLocks/>
          </p:cNvSpPr>
          <p:nvPr/>
        </p:nvSpPr>
        <p:spPr>
          <a:xfrm>
            <a:off x="-267490" y="6765604"/>
            <a:ext cx="3418663" cy="7330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endParaRPr lang="ru-RU" sz="1400" cap="none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21390CA-D79A-4B9D-B708-45C1319943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2104" y="0"/>
            <a:ext cx="2474967" cy="346786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158DFBED-4AA2-4E8C-AC38-C8ED5E134D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4766" y="0"/>
            <a:ext cx="5927233" cy="1965725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71269E11-0A29-4498-B1E8-4AB4FF32BF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0043" y="1953668"/>
            <a:ext cx="5921224" cy="1965726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9F83EFB0-5ABF-47FA-B9EF-875CE4165C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53227" y="4012424"/>
            <a:ext cx="2828040" cy="2770062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9FE971E1-BFF5-4386-93C1-A9CC4A3AC3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02575" y="6018161"/>
            <a:ext cx="5566657" cy="774741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4AD6D980-1E4E-4FCE-9564-61DDE4FB12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74408" y="3543156"/>
            <a:ext cx="1419225" cy="752475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306EEC64-6EBA-4B5C-AA70-7D60114AE238}"/>
              </a:ext>
            </a:extLst>
          </p:cNvPr>
          <p:cNvSpPr txBox="1"/>
          <p:nvPr/>
        </p:nvSpPr>
        <p:spPr>
          <a:xfrm>
            <a:off x="3812583" y="4432515"/>
            <a:ext cx="50679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Вывод: Эта модель в отличие от первой, хотя бы работает. Она даёт высокий уровень ошибки, но не понятно, из-за чего так происходит. Скорее всего начальных данных было мало для получения хорошей модели, однако несмотря на слабую корреляцию данных модель способна делать предсказания, график справа показывает распределение предсказанных и настоящих значений, они довольно похожи.</a:t>
            </a:r>
          </a:p>
        </p:txBody>
      </p:sp>
    </p:spTree>
    <p:extLst>
      <p:ext uri="{BB962C8B-B14F-4D97-AF65-F5344CB8AC3E}">
        <p14:creationId xmlns:p14="http://schemas.microsoft.com/office/powerpoint/2010/main" val="14863415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0BD2D19-ACED-4D05-B3DF-F27B971E47F2}"/>
              </a:ext>
            </a:extLst>
          </p:cNvPr>
          <p:cNvSpPr/>
          <p:nvPr/>
        </p:nvSpPr>
        <p:spPr>
          <a:xfrm>
            <a:off x="-17374" y="0"/>
            <a:ext cx="3691782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AE9238-2478-46F1-BDD5-323A54A96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58" y="5997590"/>
            <a:ext cx="3523793" cy="810838"/>
          </a:xfrm>
          <a:prstGeom prst="rect">
            <a:avLst/>
          </a:prstGeom>
        </p:spPr>
      </p:pic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DE8029AB-4342-44EA-B32B-A9C730864718}"/>
              </a:ext>
            </a:extLst>
          </p:cNvPr>
          <p:cNvSpPr txBox="1">
            <a:spLocks/>
          </p:cNvSpPr>
          <p:nvPr/>
        </p:nvSpPr>
        <p:spPr>
          <a:xfrm>
            <a:off x="144714" y="49573"/>
            <a:ext cx="3367607" cy="144594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4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Приложение</a:t>
            </a:r>
            <a:r>
              <a:rPr lang="ru-RU" sz="3400" dirty="0">
                <a:solidFill>
                  <a:srgbClr val="FFFFFF"/>
                </a:solidFill>
              </a:rPr>
              <a:t>:</a:t>
            </a: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2D8E7F87-A3D8-43BF-B466-E1F1F44F3679}"/>
              </a:ext>
            </a:extLst>
          </p:cNvPr>
          <p:cNvSpPr txBox="1">
            <a:spLocks/>
          </p:cNvSpPr>
          <p:nvPr/>
        </p:nvSpPr>
        <p:spPr>
          <a:xfrm>
            <a:off x="93658" y="603682"/>
            <a:ext cx="3418663" cy="5486400"/>
          </a:xfrm>
          <a:prstGeom prst="rect">
            <a:avLst/>
          </a:prstGeom>
        </p:spPr>
        <p:txBody>
          <a:bodyPr anchor="ctr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ru-RU" sz="1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Пользовательское приложение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Сохранил вторую модель нейронной сети для разработки веб-приложения для прогнозирования соотношения "матрица-наполнитель" в фреймворке </a:t>
            </a:r>
            <a:r>
              <a:rPr lang="ru-RU" sz="15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Flask</a:t>
            </a: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При запуске приложения, пользователь переходит на: </a:t>
            </a: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http://127.0.0.1:5000/</a:t>
            </a: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 открывшемся окне пользователю необходимо ввести в соответствующие ячейки требуемые значения и нажать на кнопку «Готово». 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 выходе пользователь получает результат прогноза для значения параметра «Соотношение «матрица – наполнитель»».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Приложение успешно работает </a:t>
            </a:r>
          </a:p>
          <a:p>
            <a:pPr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ru-RU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Репозиторий на </a:t>
            </a:r>
            <a:r>
              <a:rPr lang="en-US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github.com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en-US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https://github.com/IamGlazz/VKR_DPO</a:t>
            </a:r>
            <a:endParaRPr lang="ru-RU" sz="15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en-US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https://colab.research.google.com/drive/1NLeeWBgoBLtHXUPzjtj2eGFPnxHF9dma?usp=sharing</a:t>
            </a:r>
            <a:endParaRPr lang="ru-RU" sz="15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73E55286-D386-4C71-89FF-FFBB1E76ACFF}"/>
              </a:ext>
            </a:extLst>
          </p:cNvPr>
          <p:cNvSpPr txBox="1">
            <a:spLocks/>
          </p:cNvSpPr>
          <p:nvPr/>
        </p:nvSpPr>
        <p:spPr>
          <a:xfrm>
            <a:off x="144715" y="4197512"/>
            <a:ext cx="3418663" cy="7330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Clr>
                <a:schemeClr val="bg1"/>
              </a:buClr>
              <a:buNone/>
            </a:pPr>
            <a:r>
              <a:rPr lang="ru-RU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264EC253-855C-4F99-83BA-9369A27EB6C6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3836496" y="49572"/>
            <a:ext cx="8223763" cy="4304713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F8EC8B51-4448-4DBC-9D02-1BD9B599AA55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5616862" y="4915499"/>
            <a:ext cx="4894383" cy="1082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4939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C86841D5-9ABD-4B0E-82B8-AFC33E9E18EC}"/>
              </a:ext>
            </a:extLst>
          </p:cNvPr>
          <p:cNvGrpSpPr/>
          <p:nvPr/>
        </p:nvGrpSpPr>
        <p:grpSpPr>
          <a:xfrm>
            <a:off x="8535" y="0"/>
            <a:ext cx="3962399" cy="6858000"/>
            <a:chOff x="8229600" y="0"/>
            <a:chExt cx="3962399" cy="68580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D9D120B-35C4-449C-8FB1-1D652FFBAE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229600" y="0"/>
              <a:ext cx="3962399" cy="6858000"/>
            </a:xfrm>
            <a:prstGeom prst="rect">
              <a:avLst/>
            </a:prstGeom>
          </p:spPr>
        </p:pic>
        <p:pic>
          <p:nvPicPr>
            <p:cNvPr id="4" name="Рисунок 11">
              <a:extLst>
                <a:ext uri="{FF2B5EF4-FFF2-40B4-BE49-F238E27FC236}">
                  <a16:creationId xmlns:a16="http://schemas.microsoft.com/office/drawing/2014/main" id="{3021230A-6DA9-4804-861C-E77E5D84B9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16684" y="5969916"/>
              <a:ext cx="3522006" cy="811352"/>
            </a:xfrm>
            <a:prstGeom prst="rect">
              <a:avLst/>
            </a:prstGeom>
          </p:spPr>
        </p:pic>
        <p:sp>
          <p:nvSpPr>
            <p:cNvPr id="6" name="Заголовок 1">
              <a:extLst>
                <a:ext uri="{FF2B5EF4-FFF2-40B4-BE49-F238E27FC236}">
                  <a16:creationId xmlns:a16="http://schemas.microsoft.com/office/drawing/2014/main" id="{2494EB7D-3FA2-4F31-8B00-82700A4280A2}"/>
                </a:ext>
              </a:extLst>
            </p:cNvPr>
            <p:cNvSpPr txBox="1">
              <a:spLocks/>
            </p:cNvSpPr>
            <p:nvPr/>
          </p:nvSpPr>
          <p:spPr>
            <a:xfrm>
              <a:off x="8416684" y="1807453"/>
              <a:ext cx="3588229" cy="2157878"/>
            </a:xfrm>
            <a:prstGeom prst="rect">
              <a:avLst/>
            </a:prstGeom>
          </p:spPr>
          <p:txBody>
            <a:bodyPr rtlCol="0"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ru-RU" sz="60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Спасибо </a:t>
              </a:r>
            </a:p>
            <a:p>
              <a:pPr algn="ctr"/>
              <a:r>
                <a:rPr lang="ru-RU" sz="60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за </a:t>
              </a:r>
            </a:p>
            <a:p>
              <a:pPr algn="ctr"/>
              <a:r>
                <a:rPr lang="ru-RU" sz="60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внимание</a:t>
              </a: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118BC003-2BC9-4627-9F83-3CE65AA396F9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53867" y="0"/>
            <a:ext cx="8229598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334E6DE-F132-4BB0-968D-32483F3FAAD5}"/>
              </a:ext>
            </a:extLst>
          </p:cNvPr>
          <p:cNvSpPr txBox="1"/>
          <p:nvPr/>
        </p:nvSpPr>
        <p:spPr>
          <a:xfrm>
            <a:off x="4345696" y="3524978"/>
            <a:ext cx="6134470" cy="7184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540385" algn="ctr">
              <a:lnSpc>
                <a:spcPct val="107000"/>
              </a:lnSpc>
              <a:spcAft>
                <a:spcPts val="800"/>
              </a:spcAft>
            </a:pPr>
            <a:r>
              <a:rPr lang="ru-RU" sz="40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Заключение</a:t>
            </a:r>
            <a:r>
              <a:rPr lang="ru-RU" sz="400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ru-RU" sz="4000" dirty="0">
              <a:solidFill>
                <a:schemeClr val="accent1">
                  <a:lumMod val="7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2475D1E-D9AF-46FB-A54D-F4864FD3A30F}"/>
              </a:ext>
            </a:extLst>
          </p:cNvPr>
          <p:cNvSpPr txBox="1"/>
          <p:nvPr/>
        </p:nvSpPr>
        <p:spPr>
          <a:xfrm>
            <a:off x="4132661" y="4401107"/>
            <a:ext cx="7790180" cy="2277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44500" algn="just">
              <a:spcAft>
                <a:spcPts val="600"/>
              </a:spcAft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ru-RU" sz="16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Использованные при разработке моделей подходы не позволили получить сколько-нибудь достоверных прогнозов. </a:t>
            </a:r>
          </a:p>
          <a:p>
            <a:pPr indent="444500" algn="just">
              <a:spcBef>
                <a:spcPts val="6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ru-RU" sz="16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Применённые модели регрессии не показали высокой эффективности в прогнозировании свойств композитов.</a:t>
            </a:r>
          </a:p>
          <a:p>
            <a:pPr indent="444500" algn="just">
              <a:spcBef>
                <a:spcPts val="6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ru-RU" sz="16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Невозможно определить из свойств материалов соотношение «матрица – наполнитель» </a:t>
            </a:r>
          </a:p>
          <a:p>
            <a:pPr indent="444500" algn="just">
              <a:spcBef>
                <a:spcPts val="6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ru-RU" sz="16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Текущим набором алгоритмов задача эффективно не решается.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5454EE-27BB-4C97-8652-0E71FDE85B52}"/>
              </a:ext>
            </a:extLst>
          </p:cNvPr>
          <p:cNvSpPr txBox="1"/>
          <p:nvPr/>
        </p:nvSpPr>
        <p:spPr>
          <a:xfrm>
            <a:off x="4960516" y="-14546"/>
            <a:ext cx="6134470" cy="7065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540385" algn="ctr">
              <a:lnSpc>
                <a:spcPct val="107000"/>
              </a:lnSpc>
              <a:spcAft>
                <a:spcPts val="800"/>
              </a:spcAft>
            </a:pPr>
            <a:r>
              <a:rPr lang="ru-RU" sz="40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Трудности и ошибки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CB16F8-0D8E-4984-8F75-C1D79724518D}"/>
              </a:ext>
            </a:extLst>
          </p:cNvPr>
          <p:cNvSpPr txBox="1"/>
          <p:nvPr/>
        </p:nvSpPr>
        <p:spPr>
          <a:xfrm>
            <a:off x="4158018" y="885074"/>
            <a:ext cx="7790180" cy="24468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44500" algn="just">
              <a:spcAft>
                <a:spcPts val="600"/>
              </a:spcAft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ru-RU" sz="16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Опечатки, описки, пропуски скобок. </a:t>
            </a:r>
          </a:p>
          <a:p>
            <a:pPr indent="444500" algn="just">
              <a:spcAft>
                <a:spcPts val="600"/>
              </a:spcAft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ru-RU" sz="16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Из-за этого модели не работали, я шёл разными путями: искал ошибки в написанном коде и пробовал другие формулы, поэтому в работе одни и те же задачи решены разными (иногда практически одинаковыми способами) вариантами.</a:t>
            </a:r>
          </a:p>
          <a:p>
            <a:pPr indent="444500" algn="just">
              <a:spcBef>
                <a:spcPts val="6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ru-RU" sz="16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Большой стопор возник при переносе ноутбука с </a:t>
            </a:r>
            <a:r>
              <a:rPr lang="en-US" sz="1600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jupiter</a:t>
            </a:r>
            <a:r>
              <a:rPr lang="ru-RU" sz="16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в </a:t>
            </a:r>
            <a:r>
              <a:rPr lang="en-US" sz="1600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colab</a:t>
            </a:r>
            <a:r>
              <a:rPr lang="ru-RU" sz="16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потому что часть графиков не отображалась и результат был всегда разный в процессе работы. </a:t>
            </a:r>
          </a:p>
          <a:p>
            <a:pPr indent="444500" algn="just">
              <a:spcBef>
                <a:spcPts val="6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ru-RU" sz="16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Но когда все ошибки, которые я смог найти, были устранены оба ноутбука заработали (кроме одного графика, так он и не захотел отображаться в </a:t>
            </a:r>
            <a:r>
              <a:rPr lang="en-US" sz="1600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colab</a:t>
            </a:r>
            <a:r>
              <a:rPr lang="ru-RU" sz="16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40801996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0BD2D19-ACED-4D05-B3DF-F27B971E47F2}"/>
              </a:ext>
            </a:extLst>
          </p:cNvPr>
          <p:cNvSpPr/>
          <p:nvPr/>
        </p:nvSpPr>
        <p:spPr>
          <a:xfrm>
            <a:off x="-5533" y="0"/>
            <a:ext cx="3691782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lvl="5">
              <a:lnSpc>
                <a:spcPct val="110000"/>
              </a:lnSpc>
              <a:buClr>
                <a:schemeClr val="bg1"/>
              </a:buClr>
            </a:pPr>
            <a:endParaRPr lang="ru-RU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AE9238-2478-46F1-BDD5-323A54A96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58" y="5997590"/>
            <a:ext cx="3523793" cy="810838"/>
          </a:xfrm>
          <a:prstGeom prst="rect">
            <a:avLst/>
          </a:prstGeom>
        </p:spPr>
      </p:pic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DE8029AB-4342-44EA-B32B-A9C730864718}"/>
              </a:ext>
            </a:extLst>
          </p:cNvPr>
          <p:cNvSpPr txBox="1">
            <a:spLocks/>
          </p:cNvSpPr>
          <p:nvPr/>
        </p:nvSpPr>
        <p:spPr>
          <a:xfrm>
            <a:off x="144714" y="49573"/>
            <a:ext cx="3367607" cy="144594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8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Цели и задачи работы.</a:t>
            </a: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2D8E7F87-A3D8-43BF-B466-E1F1F44F3679}"/>
              </a:ext>
            </a:extLst>
          </p:cNvPr>
          <p:cNvSpPr txBox="1">
            <a:spLocks/>
          </p:cNvSpPr>
          <p:nvPr/>
        </p:nvSpPr>
        <p:spPr>
          <a:xfrm>
            <a:off x="80444" y="905521"/>
            <a:ext cx="3418663" cy="3058891"/>
          </a:xfrm>
          <a:prstGeom prst="rect">
            <a:avLst/>
          </a:prstGeom>
        </p:spPr>
        <p:txBody>
          <a:bodyPr anchor="ctr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spcAft>
                <a:spcPts val="1000"/>
              </a:spcAft>
              <a:buClr>
                <a:schemeClr val="bg1"/>
              </a:buClr>
              <a:buNone/>
            </a:pPr>
            <a:endParaRPr lang="ru-RU" sz="21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10000"/>
              </a:lnSpc>
              <a:buClr>
                <a:schemeClr val="bg1"/>
              </a:buClr>
            </a:pPr>
            <a:r>
              <a:rPr lang="ru-RU" sz="19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Цель – прогнозирование отношения матрица-наполнитель в композиционном материале (в данной работе рассматривается </a:t>
            </a:r>
            <a:r>
              <a:rPr lang="ru-RU" sz="19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базальтопластик</a:t>
            </a:r>
            <a:r>
              <a:rPr lang="ru-RU" sz="19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);</a:t>
            </a:r>
          </a:p>
          <a:p>
            <a:pPr algn="just">
              <a:lnSpc>
                <a:spcPct val="110000"/>
              </a:lnSpc>
              <a:buClr>
                <a:schemeClr val="bg1"/>
              </a:buClr>
            </a:pPr>
            <a:r>
              <a:rPr lang="ru-RU" sz="19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Задача №1 изучить теоретические вопросы работы и предоставленные таблицы с данными;</a:t>
            </a:r>
          </a:p>
          <a:p>
            <a:pPr algn="just">
              <a:lnSpc>
                <a:spcPct val="110000"/>
              </a:lnSpc>
              <a:buClr>
                <a:schemeClr val="bg1"/>
              </a:buClr>
            </a:pPr>
            <a:r>
              <a:rPr lang="ru-RU" sz="19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Задача №2 построить лучшую модель данных для прогнозирования;</a:t>
            </a:r>
          </a:p>
          <a:p>
            <a:pPr algn="just">
              <a:lnSpc>
                <a:spcPct val="110000"/>
              </a:lnSpc>
              <a:buClr>
                <a:schemeClr val="bg1"/>
              </a:buClr>
            </a:pPr>
            <a:r>
              <a:rPr lang="ru-RU" sz="19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Задача №3 обучить нейросеть которая способна прогнозировать отношение матрица-наполнитель с высокой вероятностью;</a:t>
            </a:r>
          </a:p>
          <a:p>
            <a:pPr algn="just">
              <a:lnSpc>
                <a:spcPct val="110000"/>
              </a:lnSpc>
              <a:buClr>
                <a:schemeClr val="bg1"/>
              </a:buClr>
            </a:pPr>
            <a:r>
              <a:rPr lang="ru-RU" sz="19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Задача №4 написать пользовательское приложение для облегчения взаимодействия с моделью данных.</a:t>
            </a:r>
          </a:p>
          <a:p>
            <a:pPr marL="0" indent="0">
              <a:lnSpc>
                <a:spcPct val="110000"/>
              </a:lnSpc>
              <a:buClr>
                <a:schemeClr val="bg1"/>
              </a:buClr>
              <a:buNone/>
            </a:pPr>
            <a:endParaRPr lang="ru-RU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73E55286-D386-4C71-89FF-FFBB1E76ACFF}"/>
              </a:ext>
            </a:extLst>
          </p:cNvPr>
          <p:cNvSpPr txBox="1">
            <a:spLocks/>
          </p:cNvSpPr>
          <p:nvPr/>
        </p:nvSpPr>
        <p:spPr>
          <a:xfrm>
            <a:off x="136112" y="4013985"/>
            <a:ext cx="3418663" cy="17333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spcAft>
                <a:spcPts val="1000"/>
              </a:spcAft>
              <a:buClr>
                <a:schemeClr val="bg1"/>
              </a:buClr>
              <a:buNone/>
            </a:pPr>
            <a:r>
              <a:rPr lang="ru-RU" sz="1600" b="1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Актуальность работы.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400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Работа позволяет на практике пройти все этапы работы с данными;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400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Сами модели позволяют сократить количество реально проводимых испытаний и тем самым сэкономить время и другие ресурсы;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400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Поиск и предсказание оптимальных параметров позволяет обнаружить новые направления исследований.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FF95733-5AEF-4394-81FC-F0EB22BF9EB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17411"/>
          <a:stretch/>
        </p:blipFill>
        <p:spPr>
          <a:xfrm>
            <a:off x="3697104" y="0"/>
            <a:ext cx="8496000" cy="68580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7732400-340A-448B-A327-D9F1BEC159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0" y="0"/>
            <a:ext cx="3810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14855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Рисунок 44">
            <a:extLst>
              <a:ext uri="{FF2B5EF4-FFF2-40B4-BE49-F238E27FC236}">
                <a16:creationId xmlns:a16="http://schemas.microsoft.com/office/drawing/2014/main" id="{8495D782-2B20-4612-A1D5-C12BD51A9AB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8750" y="3798497"/>
            <a:ext cx="2195825" cy="1838264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Рисунок 42">
            <a:extLst>
              <a:ext uri="{FF2B5EF4-FFF2-40B4-BE49-F238E27FC236}">
                <a16:creationId xmlns:a16="http://schemas.microsoft.com/office/drawing/2014/main" id="{93C0B0D0-5BEB-42E5-B624-9ECAF0AE6CA4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8091" y="292731"/>
            <a:ext cx="1191358" cy="103056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Рисунок 38">
            <a:extLst>
              <a:ext uri="{FF2B5EF4-FFF2-40B4-BE49-F238E27FC236}">
                <a16:creationId xmlns:a16="http://schemas.microsoft.com/office/drawing/2014/main" id="{A7E0D002-039B-4ACF-907A-C266DA7DEC6A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0519" y="905521"/>
            <a:ext cx="3424831" cy="38276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284BE2BB-6605-4FAB-8D2E-36C5FCFC56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43750" y="0"/>
            <a:ext cx="5048250" cy="376237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0BD2D19-ACED-4D05-B3DF-F27B971E47F2}"/>
              </a:ext>
            </a:extLst>
          </p:cNvPr>
          <p:cNvSpPr/>
          <p:nvPr/>
        </p:nvSpPr>
        <p:spPr>
          <a:xfrm>
            <a:off x="-5533" y="0"/>
            <a:ext cx="3691782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lvl="5">
              <a:lnSpc>
                <a:spcPct val="110000"/>
              </a:lnSpc>
              <a:buClr>
                <a:schemeClr val="bg1"/>
              </a:buClr>
            </a:pPr>
            <a:endParaRPr lang="ru-RU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AE9238-2478-46F1-BDD5-323A54A966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658" y="5997590"/>
            <a:ext cx="3523793" cy="810838"/>
          </a:xfrm>
          <a:prstGeom prst="rect">
            <a:avLst/>
          </a:prstGeom>
        </p:spPr>
      </p:pic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DE8029AB-4342-44EA-B32B-A9C730864718}"/>
              </a:ext>
            </a:extLst>
          </p:cNvPr>
          <p:cNvSpPr txBox="1">
            <a:spLocks/>
          </p:cNvSpPr>
          <p:nvPr/>
        </p:nvSpPr>
        <p:spPr>
          <a:xfrm>
            <a:off x="144714" y="49573"/>
            <a:ext cx="3367607" cy="144594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8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Начало работы:</a:t>
            </a: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2D8E7F87-A3D8-43BF-B466-E1F1F44F3679}"/>
              </a:ext>
            </a:extLst>
          </p:cNvPr>
          <p:cNvSpPr txBox="1">
            <a:spLocks/>
          </p:cNvSpPr>
          <p:nvPr/>
        </p:nvSpPr>
        <p:spPr>
          <a:xfrm>
            <a:off x="80444" y="905521"/>
            <a:ext cx="3418663" cy="3058891"/>
          </a:xfrm>
          <a:prstGeom prst="rect">
            <a:avLst/>
          </a:prstGeom>
        </p:spPr>
        <p:txBody>
          <a:bodyPr anchor="ctr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spcAft>
                <a:spcPts val="1000"/>
              </a:spcAft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ru-RU" sz="21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План работы:</a:t>
            </a:r>
          </a:p>
          <a:p>
            <a:pPr marL="0" indent="0" algn="just">
              <a:lnSpc>
                <a:spcPct val="110000"/>
              </a:lnSpc>
              <a:buClr>
                <a:schemeClr val="bg1"/>
              </a:buClr>
              <a:buNone/>
            </a:pPr>
            <a:r>
              <a:rPr lang="ru-RU" sz="19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Изучение теоретических основ и методов решения поставленной задачи;</a:t>
            </a:r>
          </a:p>
          <a:p>
            <a:pPr marL="0" indent="0" algn="just">
              <a:lnSpc>
                <a:spcPct val="110000"/>
              </a:lnSpc>
              <a:buClr>
                <a:schemeClr val="bg1"/>
              </a:buClr>
              <a:buNone/>
            </a:pPr>
            <a:r>
              <a:rPr lang="ru-RU" sz="19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Разведочный анализ предложенных данных;</a:t>
            </a:r>
          </a:p>
          <a:p>
            <a:pPr marL="0" indent="0" algn="just">
              <a:lnSpc>
                <a:spcPct val="110000"/>
              </a:lnSpc>
              <a:buClr>
                <a:schemeClr val="bg1"/>
              </a:buClr>
              <a:buNone/>
            </a:pPr>
            <a:r>
              <a:rPr lang="ru-RU" sz="19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Предобработка данных;</a:t>
            </a:r>
          </a:p>
          <a:p>
            <a:pPr marL="0" indent="0" algn="just">
              <a:lnSpc>
                <a:spcPct val="110000"/>
              </a:lnSpc>
              <a:buClr>
                <a:schemeClr val="bg1"/>
              </a:buClr>
              <a:buNone/>
            </a:pPr>
            <a:r>
              <a:rPr lang="ru-RU" sz="19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 Разработка и обучение нескольких моделей для прогноза прочности при растяжении и модуля упругости при растяжении;</a:t>
            </a:r>
          </a:p>
          <a:p>
            <a:pPr marL="0" indent="0" algn="just">
              <a:lnSpc>
                <a:spcPct val="110000"/>
              </a:lnSpc>
              <a:buClr>
                <a:schemeClr val="bg1"/>
              </a:buClr>
              <a:buNone/>
            </a:pPr>
            <a:r>
              <a:rPr lang="ru-RU" sz="19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Разработка нейронной сети для рекомендации соотношения матрица-наполнитель</a:t>
            </a:r>
            <a:r>
              <a:rPr lang="en-US" sz="19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 algn="just">
              <a:lnSpc>
                <a:spcPct val="110000"/>
              </a:lnSpc>
              <a:buClr>
                <a:schemeClr val="bg1"/>
              </a:buClr>
              <a:buNone/>
            </a:pPr>
            <a:r>
              <a:rPr lang="en-US" sz="19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</a:t>
            </a:r>
            <a:r>
              <a:rPr lang="ru-RU" sz="19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Разработка пользовательского приложения на базе </a:t>
            </a:r>
            <a:r>
              <a:rPr lang="ru-RU" sz="19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Flask</a:t>
            </a:r>
            <a:r>
              <a:rPr lang="en-US" sz="19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 algn="just">
              <a:lnSpc>
                <a:spcPct val="110000"/>
              </a:lnSpc>
              <a:buClr>
                <a:schemeClr val="bg1"/>
              </a:buClr>
              <a:buNone/>
            </a:pPr>
            <a:r>
              <a:rPr lang="ru-RU" sz="19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7. Создание репозитория на </a:t>
            </a:r>
            <a:r>
              <a:rPr lang="ru-RU" sz="19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Github</a:t>
            </a:r>
            <a:r>
              <a:rPr lang="ru-RU" sz="19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73E55286-D386-4C71-89FF-FFBB1E76ACFF}"/>
              </a:ext>
            </a:extLst>
          </p:cNvPr>
          <p:cNvSpPr txBox="1">
            <a:spLocks/>
          </p:cNvSpPr>
          <p:nvPr/>
        </p:nvSpPr>
        <p:spPr>
          <a:xfrm>
            <a:off x="136112" y="4013985"/>
            <a:ext cx="3418663" cy="17333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spcAft>
                <a:spcPts val="1000"/>
              </a:spcAft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ru-RU" sz="1600" b="1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Методы применённые в ходе работы: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400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Работа с дата фреймами при помощи </a:t>
            </a:r>
            <a:r>
              <a:rPr lang="en-US" sz="1400" cap="none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pandas.DataFrame</a:t>
            </a:r>
            <a:r>
              <a:rPr lang="ru-RU" sz="1400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400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Построение графиков при помощи </a:t>
            </a:r>
            <a:r>
              <a:rPr lang="en-US" sz="1400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seaborn, </a:t>
            </a:r>
            <a:r>
              <a:rPr lang="en-US" sz="1400" cap="none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plotly</a:t>
            </a:r>
            <a:r>
              <a:rPr lang="en-US" sz="1400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400" cap="none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matplotlib.pyplot</a:t>
            </a:r>
            <a:r>
              <a:rPr lang="ru-RU" sz="1400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400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Предобработка данных при помощи </a:t>
            </a:r>
            <a:r>
              <a:rPr lang="en-US" sz="1400" cap="none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sklearn.preprocessing</a:t>
            </a:r>
            <a:r>
              <a:rPr lang="ru-RU" sz="1400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400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Normalizer, </a:t>
            </a:r>
            <a:r>
              <a:rPr lang="en-US" sz="1400" cap="none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LabelEncoder</a:t>
            </a:r>
            <a:r>
              <a:rPr lang="en-US" sz="1400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400" cap="none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MinMaxScaler</a:t>
            </a:r>
            <a:r>
              <a:rPr lang="en-US" sz="1400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400" cap="none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StandardScaler</a:t>
            </a:r>
            <a:endParaRPr lang="ru-RU" sz="1400" cap="none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Объект 2">
            <a:extLst>
              <a:ext uri="{FF2B5EF4-FFF2-40B4-BE49-F238E27FC236}">
                <a16:creationId xmlns:a16="http://schemas.microsoft.com/office/drawing/2014/main" id="{526FA047-AF0A-49D5-9E16-222D88C18A5C}"/>
              </a:ext>
            </a:extLst>
          </p:cNvPr>
          <p:cNvSpPr txBox="1">
            <a:spLocks/>
          </p:cNvSpPr>
          <p:nvPr/>
        </p:nvSpPr>
        <p:spPr>
          <a:xfrm>
            <a:off x="8124065" y="0"/>
            <a:ext cx="3205197" cy="3564610"/>
          </a:xfrm>
          <a:prstGeom prst="rect">
            <a:avLst/>
          </a:prstGeom>
        </p:spPr>
        <p:txBody>
          <a:bodyPr anchor="ctr">
            <a:normAutofit fontScale="4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  <a:tabLst>
                <a:tab pos="2057400" algn="l"/>
              </a:tabLst>
            </a:pPr>
            <a:r>
              <a:rPr lang="ru-RU" sz="2400" dirty="0">
                <a:latin typeface="Times New Roman" panose="02020603050405020304" pitchFamily="18" charset="0"/>
              </a:rPr>
              <a:t>Для построения моделей </a:t>
            </a:r>
            <a:r>
              <a:rPr lang="ru-RU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в процессе исследования были применены следующие методы:</a:t>
            </a:r>
            <a:endParaRPr lang="ru-RU" sz="24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342900" lvl="0" indent="-342900">
              <a:lnSpc>
                <a:spcPct val="150000"/>
              </a:lnSpc>
              <a:buFont typeface="Symbol" panose="05050102010706020507" pitchFamily="18" charset="2"/>
              <a:buChar char=""/>
              <a:tabLst>
                <a:tab pos="2057400" algn="l"/>
              </a:tabLst>
            </a:pPr>
            <a:r>
              <a:rPr lang="ru-RU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метод опорных векторов;</a:t>
            </a:r>
          </a:p>
          <a:p>
            <a:pPr marL="342900" lvl="0" indent="-342900">
              <a:lnSpc>
                <a:spcPct val="150000"/>
              </a:lnSpc>
              <a:buFont typeface="Symbol" panose="05050102010706020507" pitchFamily="18" charset="2"/>
              <a:buChar char=""/>
              <a:tabLst>
                <a:tab pos="2057400" algn="l"/>
              </a:tabLst>
            </a:pPr>
            <a:r>
              <a:rPr lang="ru-RU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случайный лес;</a:t>
            </a:r>
          </a:p>
          <a:p>
            <a:pPr marL="342900" lvl="0" indent="-342900">
              <a:lnSpc>
                <a:spcPct val="150000"/>
              </a:lnSpc>
              <a:buFont typeface="Symbol" panose="05050102010706020507" pitchFamily="18" charset="2"/>
              <a:buChar char=""/>
              <a:tabLst>
                <a:tab pos="2057400" algn="l"/>
              </a:tabLst>
            </a:pPr>
            <a:r>
              <a:rPr lang="ru-RU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линейная регрессия;</a:t>
            </a:r>
          </a:p>
          <a:p>
            <a:pPr marL="342900" lvl="0" indent="-342900">
              <a:lnSpc>
                <a:spcPct val="150000"/>
              </a:lnSpc>
              <a:buFont typeface="Symbol" panose="05050102010706020507" pitchFamily="18" charset="2"/>
              <a:buChar char=""/>
              <a:tabLst>
                <a:tab pos="2057400" algn="l"/>
              </a:tabLst>
            </a:pPr>
            <a:r>
              <a:rPr lang="ru-RU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градиентный </a:t>
            </a:r>
            <a:r>
              <a:rPr lang="ru-RU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бустинг</a:t>
            </a:r>
            <a:r>
              <a:rPr lang="ru-RU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;</a:t>
            </a:r>
          </a:p>
          <a:p>
            <a:pPr marL="342900" lvl="0" indent="-342900">
              <a:lnSpc>
                <a:spcPct val="150000"/>
              </a:lnSpc>
              <a:buFont typeface="Symbol" panose="05050102010706020507" pitchFamily="18" charset="2"/>
              <a:buChar char=""/>
              <a:tabLst>
                <a:tab pos="2057400" algn="l"/>
              </a:tabLst>
            </a:pPr>
            <a:r>
              <a:rPr lang="ru-RU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К-ближайших соседей;</a:t>
            </a:r>
          </a:p>
          <a:p>
            <a:pPr marL="342900" lvl="0" indent="-342900">
              <a:lnSpc>
                <a:spcPct val="150000"/>
              </a:lnSpc>
              <a:buFont typeface="Symbol" panose="05050102010706020507" pitchFamily="18" charset="2"/>
              <a:buChar char=""/>
              <a:tabLst>
                <a:tab pos="2057400" algn="l"/>
              </a:tabLst>
            </a:pPr>
            <a:r>
              <a:rPr lang="ru-RU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дерево решений;</a:t>
            </a:r>
          </a:p>
          <a:p>
            <a:pPr marL="342900" lvl="0" indent="-342900">
              <a:lnSpc>
                <a:spcPct val="150000"/>
              </a:lnSpc>
              <a:buFont typeface="Symbol" panose="05050102010706020507" pitchFamily="18" charset="2"/>
              <a:buChar char=""/>
              <a:tabLst>
                <a:tab pos="2057400" algn="l"/>
              </a:tabLst>
            </a:pPr>
            <a:r>
              <a:rPr lang="ru-RU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стохастический градиентный спуск;</a:t>
            </a:r>
          </a:p>
          <a:p>
            <a:pPr marL="342900" lvl="0" indent="-342900">
              <a:lnSpc>
                <a:spcPct val="150000"/>
              </a:lnSpc>
              <a:buFont typeface="Symbol" panose="05050102010706020507" pitchFamily="18" charset="2"/>
              <a:buChar char=""/>
              <a:tabLst>
                <a:tab pos="2057400" algn="l"/>
              </a:tabLst>
            </a:pPr>
            <a:r>
              <a:rPr lang="ru-RU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многослойный перцептрон;</a:t>
            </a:r>
          </a:p>
          <a:p>
            <a:pPr marL="342900" lvl="0" indent="-342900">
              <a:lnSpc>
                <a:spcPct val="150000"/>
              </a:lnSpc>
              <a:buFont typeface="Symbol" panose="05050102010706020507" pitchFamily="18" charset="2"/>
              <a:buChar char=""/>
              <a:tabLst>
                <a:tab pos="2057400" algn="l"/>
              </a:tabLst>
            </a:pPr>
            <a:r>
              <a:rPr lang="ru-RU" sz="2400" dirty="0">
                <a:latin typeface="Times New Roman" panose="02020603050405020304" pitchFamily="18" charset="0"/>
              </a:rPr>
              <a:t>Лассо.</a:t>
            </a:r>
          </a:p>
        </p:txBody>
      </p:sp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F56EE76A-C2A8-429E-AB06-EF0E25FDF907}"/>
              </a:ext>
            </a:extLst>
          </p:cNvPr>
          <p:cNvPicPr/>
          <p:nvPr/>
        </p:nvPicPr>
        <p:blipFill>
          <a:blip r:embed="rId7"/>
          <a:stretch>
            <a:fillRect/>
          </a:stretch>
        </p:blipFill>
        <p:spPr>
          <a:xfrm>
            <a:off x="7155606" y="3769870"/>
            <a:ext cx="1936917" cy="1361991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A531B42E-3C80-42DA-8FB9-C98818BC4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6420" y="3394487"/>
            <a:ext cx="3447330" cy="3444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27A4CB1F-C34F-4E43-BF9B-542F3ACC615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40349" y="62053"/>
            <a:ext cx="2540664" cy="1228453"/>
          </a:xfrm>
          <a:prstGeom prst="rect">
            <a:avLst/>
          </a:prstGeom>
        </p:spPr>
      </p:pic>
      <p:pic>
        <p:nvPicPr>
          <p:cNvPr id="47" name="Рисунок 46">
            <a:extLst>
              <a:ext uri="{FF2B5EF4-FFF2-40B4-BE49-F238E27FC236}">
                <a16:creationId xmlns:a16="http://schemas.microsoft.com/office/drawing/2014/main" id="{D5002013-41D6-4602-B9DB-5DFEEF20E8D1}"/>
              </a:ext>
            </a:extLst>
          </p:cNvPr>
          <p:cNvPicPr/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3921" y="5130049"/>
            <a:ext cx="5038079" cy="170206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FAD2CC59-D7E2-49A0-929D-4C9427026A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0118" y="3793372"/>
            <a:ext cx="1351881" cy="1367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79119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0BD2D19-ACED-4D05-B3DF-F27B971E47F2}"/>
              </a:ext>
            </a:extLst>
          </p:cNvPr>
          <p:cNvSpPr/>
          <p:nvPr/>
        </p:nvSpPr>
        <p:spPr>
          <a:xfrm>
            <a:off x="-5533" y="0"/>
            <a:ext cx="3691782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lvl="5">
              <a:lnSpc>
                <a:spcPct val="110000"/>
              </a:lnSpc>
              <a:buClr>
                <a:schemeClr val="bg1"/>
              </a:buClr>
            </a:pPr>
            <a:endParaRPr lang="ru-RU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AE9238-2478-46F1-BDD5-323A54A96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58" y="5997590"/>
            <a:ext cx="3523793" cy="810838"/>
          </a:xfrm>
          <a:prstGeom prst="rect">
            <a:avLst/>
          </a:prstGeom>
        </p:spPr>
      </p:pic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DE8029AB-4342-44EA-B32B-A9C730864718}"/>
              </a:ext>
            </a:extLst>
          </p:cNvPr>
          <p:cNvSpPr txBox="1">
            <a:spLocks/>
          </p:cNvSpPr>
          <p:nvPr/>
        </p:nvSpPr>
        <p:spPr>
          <a:xfrm>
            <a:off x="144714" y="49573"/>
            <a:ext cx="3367607" cy="1445942"/>
          </a:xfrm>
          <a:prstGeom prst="rect">
            <a:avLst/>
          </a:prstGeom>
        </p:spPr>
        <p:txBody>
          <a:bodyPr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8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Разведочный анализ предложенных данных</a:t>
            </a: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2D8E7F87-A3D8-43BF-B466-E1F1F44F3679}"/>
              </a:ext>
            </a:extLst>
          </p:cNvPr>
          <p:cNvSpPr txBox="1">
            <a:spLocks/>
          </p:cNvSpPr>
          <p:nvPr/>
        </p:nvSpPr>
        <p:spPr>
          <a:xfrm>
            <a:off x="180622" y="1104772"/>
            <a:ext cx="3418663" cy="2324227"/>
          </a:xfrm>
          <a:prstGeom prst="rect">
            <a:avLst/>
          </a:prstGeom>
        </p:spPr>
        <p:txBody>
          <a:bodyPr anchor="ctr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buClr>
                <a:schemeClr val="bg1"/>
              </a:buClr>
              <a:buNone/>
            </a:pPr>
            <a:r>
              <a:rPr lang="ru-RU" sz="15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При загрузке и обработке </a:t>
            </a:r>
            <a:r>
              <a:rPr lang="ru-RU" sz="15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датасетов</a:t>
            </a:r>
            <a:r>
              <a:rPr lang="ru-RU" sz="15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было произведено:</a:t>
            </a:r>
          </a:p>
          <a:p>
            <a:pPr marL="0" indent="0">
              <a:lnSpc>
                <a:spcPct val="110000"/>
              </a:lnSpc>
              <a:buClr>
                <a:schemeClr val="bg1"/>
              </a:buClr>
              <a:buNone/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Объединение </a:t>
            </a:r>
            <a:r>
              <a:rPr lang="ru-RU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датасетов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по методу INNER. </a:t>
            </a:r>
          </a:p>
          <a:p>
            <a:pPr marL="0" indent="0">
              <a:lnSpc>
                <a:spcPct val="110000"/>
              </a:lnSpc>
              <a:buClr>
                <a:schemeClr val="bg1"/>
              </a:buClr>
              <a:buNone/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Изучение описательной статистики каждой переменной - среднее, медиана, стандартное отклонение, минимум, максимум, квартили. </a:t>
            </a:r>
          </a:p>
          <a:p>
            <a:pPr marL="0" indent="0">
              <a:lnSpc>
                <a:spcPct val="110000"/>
              </a:lnSpc>
              <a:buClr>
                <a:schemeClr val="bg1"/>
              </a:buClr>
              <a:buNone/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Проверка данных и приведение их к удобному для работы виду (угол нашивки приведён к двоичному виду), Проверка на пропуски и дубликаты. </a:t>
            </a:r>
          </a:p>
          <a:p>
            <a:pPr marL="0" indent="0">
              <a:lnSpc>
                <a:spcPct val="110000"/>
              </a:lnSpc>
              <a:buClr>
                <a:schemeClr val="bg1"/>
              </a:buClr>
              <a:buNone/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Построение гистограмм и «ящиков с усами». Удаление выбросов. </a:t>
            </a:r>
            <a:endParaRPr lang="ru-RU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73E55286-D386-4C71-89FF-FFBB1E76ACFF}"/>
              </a:ext>
            </a:extLst>
          </p:cNvPr>
          <p:cNvSpPr txBox="1">
            <a:spLocks/>
          </p:cNvSpPr>
          <p:nvPr/>
        </p:nvSpPr>
        <p:spPr>
          <a:xfrm>
            <a:off x="144714" y="3428999"/>
            <a:ext cx="3418663" cy="23867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Clr>
                <a:schemeClr val="bg1"/>
              </a:buClr>
              <a:buNone/>
            </a:pPr>
            <a:r>
              <a:rPr lang="ru-RU" sz="1600" b="1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Разведочный анализ очищенного от выбросов объединённого </a:t>
            </a:r>
            <a:r>
              <a:rPr lang="ru-RU" sz="1600" b="1" cap="none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датасета</a:t>
            </a:r>
            <a:r>
              <a:rPr lang="ru-RU" sz="1600" b="1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.:</a:t>
            </a:r>
          </a:p>
          <a:p>
            <a:pPr marL="0" indent="0">
              <a:lnSpc>
                <a:spcPct val="110000"/>
              </a:lnSpc>
              <a:buClr>
                <a:schemeClr val="bg1"/>
              </a:buClr>
              <a:buNone/>
            </a:pPr>
            <a:r>
              <a:rPr lang="ru-RU" sz="1400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Среднее, медианное значение было рассмотрено отдельно для каждой колонки. Были построены гистограммы распределения и  Диаграммы «ящиков с усами» (</a:t>
            </a:r>
            <a:r>
              <a:rPr lang="ru-RU" sz="1400" cap="none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боксплоты</a:t>
            </a:r>
            <a:r>
              <a:rPr lang="ru-RU" sz="1400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). Были выведены попарные графики рассеяния точек (матрицы диаграмм рассеяния) и графики квантиль-квантиль. Зависимости между колонками не выявлено.</a:t>
            </a:r>
          </a:p>
          <a:p>
            <a:pPr marL="0" indent="0">
              <a:lnSpc>
                <a:spcPct val="110000"/>
              </a:lnSpc>
              <a:buClr>
                <a:schemeClr val="bg1"/>
              </a:buClr>
              <a:buNone/>
            </a:pPr>
            <a:r>
              <a:rPr lang="ru-RU" sz="1400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В ходе разведочного анализа явной корреляции не было выявлено. Это иллюстрируют корреляционные матрица в виде тепловой карты для коэффициента ранговой корреляции </a:t>
            </a:r>
            <a:r>
              <a:rPr lang="ru-RU" sz="1400" cap="none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Кендалла</a:t>
            </a:r>
            <a:r>
              <a:rPr lang="ru-RU" sz="1400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и коэффициента корреляции Пирсона.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F376C12-ABBE-4521-BCE1-C12142EBD9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2157" y="52235"/>
            <a:ext cx="2524125" cy="2400300"/>
          </a:xfrm>
          <a:prstGeom prst="rect">
            <a:avLst/>
          </a:prstGeom>
        </p:spPr>
      </p:pic>
      <p:sp>
        <p:nvSpPr>
          <p:cNvPr id="10" name="Стрелка: вправо 9">
            <a:extLst>
              <a:ext uri="{FF2B5EF4-FFF2-40B4-BE49-F238E27FC236}">
                <a16:creationId xmlns:a16="http://schemas.microsoft.com/office/drawing/2014/main" id="{34BEA68E-4823-48B5-A22D-32B63020B53C}"/>
              </a:ext>
            </a:extLst>
          </p:cNvPr>
          <p:cNvSpPr/>
          <p:nvPr/>
        </p:nvSpPr>
        <p:spPr>
          <a:xfrm>
            <a:off x="6408549" y="449451"/>
            <a:ext cx="898902" cy="3487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E31B11B8-A0E6-4427-A400-6486E3AB58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7451" y="110314"/>
            <a:ext cx="3084163" cy="2315178"/>
          </a:xfrm>
          <a:prstGeom prst="rect">
            <a:avLst/>
          </a:prstGeom>
        </p:spPr>
      </p:pic>
      <p:sp>
        <p:nvSpPr>
          <p:cNvPr id="16" name="Стрелка: вправо 15">
            <a:extLst>
              <a:ext uri="{FF2B5EF4-FFF2-40B4-BE49-F238E27FC236}">
                <a16:creationId xmlns:a16="http://schemas.microsoft.com/office/drawing/2014/main" id="{8156D4B1-E5A6-46BB-9407-F6FF32EE9A10}"/>
              </a:ext>
            </a:extLst>
          </p:cNvPr>
          <p:cNvSpPr/>
          <p:nvPr/>
        </p:nvSpPr>
        <p:spPr>
          <a:xfrm rot="5400000">
            <a:off x="10828976" y="663987"/>
            <a:ext cx="898902" cy="3487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7CD1C538-AC8D-40F9-B7EB-D407BC4B9C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68553" y="1418352"/>
            <a:ext cx="1619747" cy="1697066"/>
          </a:xfrm>
          <a:prstGeom prst="rect">
            <a:avLst/>
          </a:prstGeom>
        </p:spPr>
      </p:pic>
      <p:sp>
        <p:nvSpPr>
          <p:cNvPr id="20" name="Стрелка: вправо 19">
            <a:extLst>
              <a:ext uri="{FF2B5EF4-FFF2-40B4-BE49-F238E27FC236}">
                <a16:creationId xmlns:a16="http://schemas.microsoft.com/office/drawing/2014/main" id="{48E7F19C-7812-4A8A-A142-C98BF0CBE22B}"/>
              </a:ext>
            </a:extLst>
          </p:cNvPr>
          <p:cNvSpPr/>
          <p:nvPr/>
        </p:nvSpPr>
        <p:spPr>
          <a:xfrm rot="5400000">
            <a:off x="10866705" y="3521071"/>
            <a:ext cx="898902" cy="3487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3DDF6C91-8EA4-47B9-B1C0-4C097A2244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49941" y="4293195"/>
            <a:ext cx="1768097" cy="1999117"/>
          </a:xfrm>
          <a:prstGeom prst="rect">
            <a:avLst/>
          </a:prstGeom>
        </p:spPr>
      </p:pic>
      <p:sp>
        <p:nvSpPr>
          <p:cNvPr id="22" name="Стрелка: вправо 21">
            <a:extLst>
              <a:ext uri="{FF2B5EF4-FFF2-40B4-BE49-F238E27FC236}">
                <a16:creationId xmlns:a16="http://schemas.microsoft.com/office/drawing/2014/main" id="{59CEE0C4-9AE3-4DB2-8220-F49E7BB3569C}"/>
              </a:ext>
            </a:extLst>
          </p:cNvPr>
          <p:cNvSpPr/>
          <p:nvPr/>
        </p:nvSpPr>
        <p:spPr>
          <a:xfrm rot="10800000">
            <a:off x="10784538" y="6403009"/>
            <a:ext cx="898902" cy="3487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BEA505E8-873B-4FE2-84A6-59E8DB4E7D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14141" y="2612415"/>
            <a:ext cx="2831540" cy="4135271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9EE2590-DA79-467E-8195-9BA351C198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5812" y="2490362"/>
            <a:ext cx="2949472" cy="2949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6E632703-1894-4A42-8640-10995C2CF5B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24682" y="5129941"/>
            <a:ext cx="1869252" cy="1645146"/>
          </a:xfrm>
          <a:prstGeom prst="rect">
            <a:avLst/>
          </a:prstGeom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B09FD46E-ED04-4DF8-8C53-F2E2F3004A8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48886" y="5114441"/>
            <a:ext cx="1755344" cy="1538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810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0BD2D19-ACED-4D05-B3DF-F27B971E47F2}"/>
              </a:ext>
            </a:extLst>
          </p:cNvPr>
          <p:cNvSpPr/>
          <p:nvPr/>
        </p:nvSpPr>
        <p:spPr>
          <a:xfrm>
            <a:off x="-17374" y="11097"/>
            <a:ext cx="3691782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lvl="5">
              <a:lnSpc>
                <a:spcPct val="110000"/>
              </a:lnSpc>
              <a:buClr>
                <a:schemeClr val="bg1"/>
              </a:buClr>
            </a:pPr>
            <a:endParaRPr lang="ru-RU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AE9238-2478-46F1-BDD5-323A54A96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58" y="5997590"/>
            <a:ext cx="3523793" cy="810838"/>
          </a:xfrm>
          <a:prstGeom prst="rect">
            <a:avLst/>
          </a:prstGeom>
        </p:spPr>
      </p:pic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DE8029AB-4342-44EA-B32B-A9C730864718}"/>
              </a:ext>
            </a:extLst>
          </p:cNvPr>
          <p:cNvSpPr txBox="1">
            <a:spLocks/>
          </p:cNvSpPr>
          <p:nvPr/>
        </p:nvSpPr>
        <p:spPr>
          <a:xfrm>
            <a:off x="144714" y="49573"/>
            <a:ext cx="3367607" cy="144594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8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Предобработка данных:</a:t>
            </a: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2D8E7F87-A3D8-43BF-B466-E1F1F44F3679}"/>
              </a:ext>
            </a:extLst>
          </p:cNvPr>
          <p:cNvSpPr txBox="1">
            <a:spLocks/>
          </p:cNvSpPr>
          <p:nvPr/>
        </p:nvSpPr>
        <p:spPr>
          <a:xfrm>
            <a:off x="183079" y="3910591"/>
            <a:ext cx="2946010" cy="2289709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ru-RU" sz="15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Стандартизация данных: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Стандартизируем данные с помощью  </a:t>
            </a:r>
            <a:r>
              <a:rPr lang="en-US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StandardScaler</a:t>
            </a:r>
            <a:r>
              <a:rPr lang="en-US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 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Проверим результат </a:t>
            </a:r>
            <a:r>
              <a:rPr lang="en-US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StandardScaler</a:t>
            </a:r>
            <a:r>
              <a:rPr lang="en-US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Построим графики </a:t>
            </a:r>
            <a:r>
              <a:rPr lang="en-US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StandardScaler</a:t>
            </a:r>
            <a:r>
              <a:rPr lang="en-US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endParaRPr lang="ru-RU" sz="13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73E55286-D386-4C71-89FF-FFBB1E76ACFF}"/>
              </a:ext>
            </a:extLst>
          </p:cNvPr>
          <p:cNvSpPr txBox="1">
            <a:spLocks/>
          </p:cNvSpPr>
          <p:nvPr/>
        </p:nvSpPr>
        <p:spPr>
          <a:xfrm>
            <a:off x="146222" y="3379805"/>
            <a:ext cx="3418663" cy="26996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endParaRPr lang="ru-RU" sz="1700" cap="none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Объект 2">
            <a:extLst>
              <a:ext uri="{FF2B5EF4-FFF2-40B4-BE49-F238E27FC236}">
                <a16:creationId xmlns:a16="http://schemas.microsoft.com/office/drawing/2014/main" id="{AED70D87-8212-4A15-9CC4-2E4A323EFA85}"/>
              </a:ext>
            </a:extLst>
          </p:cNvPr>
          <p:cNvSpPr txBox="1">
            <a:spLocks/>
          </p:cNvSpPr>
          <p:nvPr/>
        </p:nvSpPr>
        <p:spPr>
          <a:xfrm>
            <a:off x="144714" y="609020"/>
            <a:ext cx="3511318" cy="350428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ru-RU" sz="15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Нормализация данных: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Нормализуем данные </a:t>
            </a:r>
            <a:r>
              <a:rPr lang="ru-RU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MinMaxScaler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Построим график плотности ядра;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Проверим результат </a:t>
            </a:r>
            <a:r>
              <a:rPr lang="ru-RU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MinMaxScaler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Построим графики </a:t>
            </a:r>
            <a:r>
              <a:rPr lang="ru-RU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MinMaxScaler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Нормализуем данные с помощью </a:t>
            </a:r>
            <a:r>
              <a:rPr lang="en-US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Normalizer()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Проверим результат </a:t>
            </a:r>
            <a:r>
              <a:rPr lang="en-US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Normalizer()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Построим графики </a:t>
            </a:r>
            <a:r>
              <a:rPr lang="en-US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Normalizer()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90A6BC1-BB3D-432C-BC75-9AE3255B5C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4797" y="59028"/>
            <a:ext cx="3521078" cy="1749716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632CC571-5303-4761-A9CD-1E4424BC39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3186" y="1875375"/>
            <a:ext cx="3372145" cy="1720623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4194B2A4-7480-4115-8412-F4F90C99BA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0931" y="81948"/>
            <a:ext cx="4736030" cy="3347052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6AEB2B0A-DBF4-4DED-958C-3B5688B80A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43186" y="3625542"/>
            <a:ext cx="4117444" cy="2101082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386D0D1B-3BFE-4834-BE4A-B0A01F9F817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04875" y="3548465"/>
            <a:ext cx="4045010" cy="3223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4359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EDBAB75F-2CFF-4B98-8731-7D53F03355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8976" y="5716193"/>
            <a:ext cx="1964474" cy="94009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0BD2D19-ACED-4D05-B3DF-F27B971E47F2}"/>
              </a:ext>
            </a:extLst>
          </p:cNvPr>
          <p:cNvSpPr/>
          <p:nvPr/>
        </p:nvSpPr>
        <p:spPr>
          <a:xfrm>
            <a:off x="-17374" y="-49573"/>
            <a:ext cx="3691782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lvl="5">
              <a:lnSpc>
                <a:spcPct val="110000"/>
              </a:lnSpc>
              <a:buClr>
                <a:schemeClr val="bg1"/>
              </a:buClr>
            </a:pPr>
            <a:endParaRPr lang="ru-RU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AE9238-2478-46F1-BDD5-323A54A966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58" y="5997590"/>
            <a:ext cx="3523793" cy="810838"/>
          </a:xfrm>
          <a:prstGeom prst="rect">
            <a:avLst/>
          </a:prstGeom>
        </p:spPr>
      </p:pic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DE8029AB-4342-44EA-B32B-A9C730864718}"/>
              </a:ext>
            </a:extLst>
          </p:cNvPr>
          <p:cNvSpPr txBox="1">
            <a:spLocks/>
          </p:cNvSpPr>
          <p:nvPr/>
        </p:nvSpPr>
        <p:spPr>
          <a:xfrm>
            <a:off x="144714" y="49573"/>
            <a:ext cx="3367607" cy="1445942"/>
          </a:xfrm>
          <a:prstGeom prst="rect">
            <a:avLst/>
          </a:prstGeom>
        </p:spPr>
        <p:txBody>
          <a:bodyPr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8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Разработка и обучение моделей для прогноза прочности при растяжении:</a:t>
            </a: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73E55286-D386-4C71-89FF-FFBB1E76ACFF}"/>
              </a:ext>
            </a:extLst>
          </p:cNvPr>
          <p:cNvSpPr txBox="1">
            <a:spLocks/>
          </p:cNvSpPr>
          <p:nvPr/>
        </p:nvSpPr>
        <p:spPr>
          <a:xfrm>
            <a:off x="146222" y="3379805"/>
            <a:ext cx="3418663" cy="26996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endParaRPr lang="ru-RU" sz="1700" cap="none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Объект 2">
            <a:extLst>
              <a:ext uri="{FF2B5EF4-FFF2-40B4-BE49-F238E27FC236}">
                <a16:creationId xmlns:a16="http://schemas.microsoft.com/office/drawing/2014/main" id="{AED70D87-8212-4A15-9CC4-2E4A323EFA85}"/>
              </a:ext>
            </a:extLst>
          </p:cNvPr>
          <p:cNvSpPr txBox="1">
            <a:spLocks/>
          </p:cNvSpPr>
          <p:nvPr/>
        </p:nvSpPr>
        <p:spPr>
          <a:xfrm>
            <a:off x="93259" y="1529533"/>
            <a:ext cx="3511318" cy="3700544"/>
          </a:xfrm>
          <a:prstGeom prst="rect">
            <a:avLst/>
          </a:prstGeom>
        </p:spPr>
        <p:txBody>
          <a:bodyPr anchor="ctr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Разбиваем данные на тестовую и тренировочную выборки;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Обучаем модель;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Вычисляем коэффициент детерминации;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Считаем </a:t>
            </a:r>
            <a:r>
              <a:rPr lang="ru-RU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MAE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MAPE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MSE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RMSE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 score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train 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 </a:t>
            </a:r>
            <a:r>
              <a:rPr lang="en-US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 score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Сравниваем с результатами модели, выдающей среднее значение;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Построим графики для тестовых и прогнозных значений;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Построим гистограмму распределения ошибки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Использованные работы и их результаты описаны справа.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4AB31A1-B814-4DBD-B206-F89593156668}"/>
              </a:ext>
            </a:extLst>
          </p:cNvPr>
          <p:cNvSpPr txBox="1"/>
          <p:nvPr/>
        </p:nvSpPr>
        <p:spPr>
          <a:xfrm>
            <a:off x="3889430" y="1235714"/>
            <a:ext cx="4239312" cy="25521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lnSpc>
                <a:spcPct val="150000"/>
              </a:lnSpc>
              <a:buFont typeface="Symbol" panose="05050102010706020507" pitchFamily="18" charset="2"/>
              <a:buChar char=""/>
              <a:tabLst>
                <a:tab pos="2057400" algn="l"/>
              </a:tabLst>
            </a:pPr>
            <a:r>
              <a:rPr lang="ru-RU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метод опорных векторов;</a:t>
            </a:r>
          </a:p>
          <a:p>
            <a:pPr marL="342900" lvl="0" indent="-342900">
              <a:lnSpc>
                <a:spcPct val="150000"/>
              </a:lnSpc>
              <a:buFont typeface="Symbol" panose="05050102010706020507" pitchFamily="18" charset="2"/>
              <a:buChar char=""/>
              <a:tabLst>
                <a:tab pos="2057400" algn="l"/>
              </a:tabLst>
            </a:pPr>
            <a:r>
              <a:rPr lang="ru-RU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случайный лес;</a:t>
            </a:r>
          </a:p>
          <a:p>
            <a:pPr marL="342900" lvl="0" indent="-342900">
              <a:lnSpc>
                <a:spcPct val="150000"/>
              </a:lnSpc>
              <a:buFont typeface="Symbol" panose="05050102010706020507" pitchFamily="18" charset="2"/>
              <a:buChar char=""/>
              <a:tabLst>
                <a:tab pos="2057400" algn="l"/>
              </a:tabLst>
            </a:pPr>
            <a:r>
              <a:rPr lang="ru-RU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линейная регрессия;</a:t>
            </a:r>
          </a:p>
          <a:p>
            <a:pPr marL="342900" lvl="0" indent="-342900">
              <a:lnSpc>
                <a:spcPct val="150000"/>
              </a:lnSpc>
              <a:buFont typeface="Symbol" panose="05050102010706020507" pitchFamily="18" charset="2"/>
              <a:buChar char=""/>
              <a:tabLst>
                <a:tab pos="2057400" algn="l"/>
              </a:tabLst>
            </a:pPr>
            <a:r>
              <a:rPr lang="ru-RU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градиентный </a:t>
            </a:r>
            <a:r>
              <a:rPr lang="ru-RU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бустинг</a:t>
            </a:r>
            <a:r>
              <a:rPr lang="ru-RU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;</a:t>
            </a:r>
          </a:p>
          <a:p>
            <a:pPr marL="342900" lvl="0" indent="-342900">
              <a:lnSpc>
                <a:spcPct val="150000"/>
              </a:lnSpc>
              <a:buFont typeface="Symbol" panose="05050102010706020507" pitchFamily="18" charset="2"/>
              <a:buChar char=""/>
              <a:tabLst>
                <a:tab pos="2057400" algn="l"/>
              </a:tabLst>
            </a:pPr>
            <a:r>
              <a:rPr lang="ru-RU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К-ближайших соседей;</a:t>
            </a:r>
          </a:p>
          <a:p>
            <a:pPr marL="342900" lvl="0" indent="-342900">
              <a:lnSpc>
                <a:spcPct val="150000"/>
              </a:lnSpc>
              <a:buFont typeface="Symbol" panose="05050102010706020507" pitchFamily="18" charset="2"/>
              <a:buChar char=""/>
              <a:tabLst>
                <a:tab pos="2057400" algn="l"/>
              </a:tabLst>
            </a:pPr>
            <a:r>
              <a:rPr lang="ru-RU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дерево решений;</a:t>
            </a:r>
          </a:p>
          <a:p>
            <a:pPr marL="342900" lvl="0" indent="-342900">
              <a:lnSpc>
                <a:spcPct val="150000"/>
              </a:lnSpc>
              <a:buFont typeface="Symbol" panose="05050102010706020507" pitchFamily="18" charset="2"/>
              <a:buChar char=""/>
              <a:tabLst>
                <a:tab pos="2057400" algn="l"/>
              </a:tabLst>
            </a:pPr>
            <a:r>
              <a:rPr lang="ru-RU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стохастический градиентный спуск;</a:t>
            </a:r>
          </a:p>
          <a:p>
            <a:pPr marL="342900" lvl="0" indent="-342900">
              <a:lnSpc>
                <a:spcPct val="150000"/>
              </a:lnSpc>
              <a:buFont typeface="Symbol" panose="05050102010706020507" pitchFamily="18" charset="2"/>
              <a:buChar char=""/>
              <a:tabLst>
                <a:tab pos="2057400" algn="l"/>
              </a:tabLst>
            </a:pPr>
            <a:r>
              <a:rPr lang="ru-RU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многослойный перцептрон;</a:t>
            </a:r>
          </a:p>
          <a:p>
            <a:pPr marL="342900" lvl="0" indent="-342900">
              <a:lnSpc>
                <a:spcPct val="150000"/>
              </a:lnSpc>
              <a:buFont typeface="Symbol" panose="05050102010706020507" pitchFamily="18" charset="2"/>
              <a:buChar char=""/>
              <a:tabLst>
                <a:tab pos="2057400" algn="l"/>
              </a:tabLst>
            </a:pPr>
            <a:r>
              <a:rPr lang="ru-RU" sz="1200" dirty="0">
                <a:latin typeface="Times New Roman" panose="02020603050405020304" pitchFamily="18" charset="0"/>
              </a:rPr>
              <a:t>Лассо.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B287CB5-3755-45DD-8269-6EE2556F57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8550" y="160712"/>
            <a:ext cx="1960536" cy="869988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1B5FBA3C-A291-4EA3-852B-DFFF75398D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2916" y="144076"/>
            <a:ext cx="1837318" cy="869988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DC1853C5-CEAF-4E2C-BA73-38360BBAD2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83271" y="145458"/>
            <a:ext cx="1643311" cy="869988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449688DB-AEA8-4B69-9F34-60C4BC47101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36807" y="83563"/>
            <a:ext cx="2130500" cy="916684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CB4F110F-E013-4972-9D0F-8FD943ABA07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26702" y="1141807"/>
            <a:ext cx="1882919" cy="916684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60F27219-11D8-4ED0-80C1-A1320B8422A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26702" y="2288786"/>
            <a:ext cx="2000972" cy="869988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0EC4A40A-A67D-469D-A2CB-9BB4F641934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468976" y="3429000"/>
            <a:ext cx="2716423" cy="903339"/>
          </a:xfrm>
          <a:prstGeom prst="rect">
            <a:avLst/>
          </a:prstGeom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606EF0F5-E35A-4A38-81F1-921C1AD1D2B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468976" y="4579985"/>
            <a:ext cx="2334613" cy="898888"/>
          </a:xfrm>
          <a:prstGeom prst="rect">
            <a:avLst/>
          </a:prstGeom>
        </p:spPr>
      </p:pic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91794630-94F0-4E6B-9ADB-5C03254C65C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52904" y="1130348"/>
            <a:ext cx="2743200" cy="2657475"/>
          </a:xfrm>
          <a:prstGeom prst="rect">
            <a:avLst/>
          </a:prstGeom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221D9BBE-8D63-421D-A4D5-19CCE47E03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000" y="3762866"/>
            <a:ext cx="4050262" cy="293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33574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0BD2D19-ACED-4D05-B3DF-F27B971E47F2}"/>
              </a:ext>
            </a:extLst>
          </p:cNvPr>
          <p:cNvSpPr/>
          <p:nvPr/>
        </p:nvSpPr>
        <p:spPr>
          <a:xfrm>
            <a:off x="-17374" y="-49573"/>
            <a:ext cx="3691782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lvl="5">
              <a:lnSpc>
                <a:spcPct val="110000"/>
              </a:lnSpc>
              <a:buClr>
                <a:schemeClr val="bg1"/>
              </a:buClr>
            </a:pPr>
            <a:endParaRPr lang="ru-RU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AE9238-2478-46F1-BDD5-323A54A96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58" y="5997590"/>
            <a:ext cx="3523793" cy="810838"/>
          </a:xfrm>
          <a:prstGeom prst="rect">
            <a:avLst/>
          </a:prstGeom>
        </p:spPr>
      </p:pic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DE8029AB-4342-44EA-B32B-A9C730864718}"/>
              </a:ext>
            </a:extLst>
          </p:cNvPr>
          <p:cNvSpPr txBox="1">
            <a:spLocks/>
          </p:cNvSpPr>
          <p:nvPr/>
        </p:nvSpPr>
        <p:spPr>
          <a:xfrm>
            <a:off x="144714" y="49573"/>
            <a:ext cx="3367607" cy="144594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8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Поиск </a:t>
            </a:r>
            <a:r>
              <a:rPr lang="ru-RU" sz="2800" b="1" dirty="0" err="1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гиперпараметров</a:t>
            </a:r>
            <a:r>
              <a:rPr lang="ru-RU" sz="28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:</a:t>
            </a: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73E55286-D386-4C71-89FF-FFBB1E76ACFF}"/>
              </a:ext>
            </a:extLst>
          </p:cNvPr>
          <p:cNvSpPr txBox="1">
            <a:spLocks/>
          </p:cNvSpPr>
          <p:nvPr/>
        </p:nvSpPr>
        <p:spPr>
          <a:xfrm>
            <a:off x="146222" y="3379805"/>
            <a:ext cx="3418663" cy="26996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endParaRPr lang="ru-RU" sz="1700" cap="none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Объект 2">
            <a:extLst>
              <a:ext uri="{FF2B5EF4-FFF2-40B4-BE49-F238E27FC236}">
                <a16:creationId xmlns:a16="http://schemas.microsoft.com/office/drawing/2014/main" id="{AED70D87-8212-4A15-9CC4-2E4A323EFA85}"/>
              </a:ext>
            </a:extLst>
          </p:cNvPr>
          <p:cNvSpPr txBox="1">
            <a:spLocks/>
          </p:cNvSpPr>
          <p:nvPr/>
        </p:nvSpPr>
        <p:spPr>
          <a:xfrm>
            <a:off x="93259" y="1529532"/>
            <a:ext cx="3511318" cy="426758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Поиск </a:t>
            </a:r>
            <a:r>
              <a:rPr lang="ru-RU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гиперпараметров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методом </a:t>
            </a:r>
            <a:r>
              <a:rPr lang="en-US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GridSearchCV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с перекрёстной проверкой с количеством блоков 10;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Выводим гиперпараметры для оптимальной модели;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Подставляем оптимальные гиперпараметры в модель случайного леса;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Обучаем модель;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Оцениваем точность на тестовом наборе;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Выводим наилучшее значение правильности перекрёстной проверки , наилучшие параметры, наилучшую модель по всем 9 методам; 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Проверяем правильность на тестовом наборе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endParaRPr lang="ru-RU" sz="13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E6AE78D-F19D-487E-8827-5E2EA779B6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4997" y="237882"/>
            <a:ext cx="2762072" cy="2638971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0FD50C49-E75E-48D5-9D9B-086CBFF5BF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8173" y="2909459"/>
            <a:ext cx="6413796" cy="3793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4533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0BD2D19-ACED-4D05-B3DF-F27B971E47F2}"/>
              </a:ext>
            </a:extLst>
          </p:cNvPr>
          <p:cNvSpPr/>
          <p:nvPr/>
        </p:nvSpPr>
        <p:spPr>
          <a:xfrm>
            <a:off x="-17374" y="-49573"/>
            <a:ext cx="3691782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lvl="5">
              <a:lnSpc>
                <a:spcPct val="110000"/>
              </a:lnSpc>
              <a:buClr>
                <a:schemeClr val="bg1"/>
              </a:buClr>
            </a:pPr>
            <a:endParaRPr lang="ru-RU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AE9238-2478-46F1-BDD5-323A54A96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58" y="5997590"/>
            <a:ext cx="3523793" cy="810838"/>
          </a:xfrm>
          <a:prstGeom prst="rect">
            <a:avLst/>
          </a:prstGeom>
        </p:spPr>
      </p:pic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DE8029AB-4342-44EA-B32B-A9C730864718}"/>
              </a:ext>
            </a:extLst>
          </p:cNvPr>
          <p:cNvSpPr txBox="1">
            <a:spLocks/>
          </p:cNvSpPr>
          <p:nvPr/>
        </p:nvSpPr>
        <p:spPr>
          <a:xfrm>
            <a:off x="144714" y="49573"/>
            <a:ext cx="3367607" cy="1445942"/>
          </a:xfrm>
          <a:prstGeom prst="rect">
            <a:avLst/>
          </a:prstGeom>
        </p:spPr>
        <p:txBody>
          <a:bodyPr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8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Разработка и обучение моделей для прогноза модуль упругости при растяжении:</a:t>
            </a: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73E55286-D386-4C71-89FF-FFBB1E76ACFF}"/>
              </a:ext>
            </a:extLst>
          </p:cNvPr>
          <p:cNvSpPr txBox="1">
            <a:spLocks/>
          </p:cNvSpPr>
          <p:nvPr/>
        </p:nvSpPr>
        <p:spPr>
          <a:xfrm>
            <a:off x="146222" y="3379805"/>
            <a:ext cx="3418663" cy="26996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endParaRPr lang="ru-RU" sz="1700" cap="none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Объект 2">
            <a:extLst>
              <a:ext uri="{FF2B5EF4-FFF2-40B4-BE49-F238E27FC236}">
                <a16:creationId xmlns:a16="http://schemas.microsoft.com/office/drawing/2014/main" id="{AED70D87-8212-4A15-9CC4-2E4A323EFA85}"/>
              </a:ext>
            </a:extLst>
          </p:cNvPr>
          <p:cNvSpPr txBox="1">
            <a:spLocks/>
          </p:cNvSpPr>
          <p:nvPr/>
        </p:nvSpPr>
        <p:spPr>
          <a:xfrm>
            <a:off x="93259" y="1529533"/>
            <a:ext cx="3511318" cy="3700544"/>
          </a:xfrm>
          <a:prstGeom prst="rect">
            <a:avLst/>
          </a:prstGeom>
        </p:spPr>
        <p:txBody>
          <a:bodyPr anchor="ctr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Разбиваем данные на тестовую и тренировочную выборки;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Обучаем модель;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Вычисляем коэффициент детерминации;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Считаем </a:t>
            </a:r>
            <a:r>
              <a:rPr lang="ru-RU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MAE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MAPE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MSE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RMSE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 score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train 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 </a:t>
            </a:r>
            <a:r>
              <a:rPr lang="en-US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 score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Сравниваем с результатами модели, выдающей среднее значение;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Построим графики для тестовых и прогнозных значений;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Построим гистограмму распределения ошибки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Использованные работы и их результаты описаны справа.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4AB31A1-B814-4DBD-B206-F89593156668}"/>
              </a:ext>
            </a:extLst>
          </p:cNvPr>
          <p:cNvSpPr txBox="1"/>
          <p:nvPr/>
        </p:nvSpPr>
        <p:spPr>
          <a:xfrm>
            <a:off x="3889430" y="1235714"/>
            <a:ext cx="4239312" cy="25521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lnSpc>
                <a:spcPct val="150000"/>
              </a:lnSpc>
              <a:buFont typeface="Symbol" panose="05050102010706020507" pitchFamily="18" charset="2"/>
              <a:buChar char=""/>
              <a:tabLst>
                <a:tab pos="2057400" algn="l"/>
              </a:tabLst>
            </a:pPr>
            <a:r>
              <a:rPr lang="ru-RU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метод опорных векторов;</a:t>
            </a:r>
          </a:p>
          <a:p>
            <a:pPr marL="342900" lvl="0" indent="-342900">
              <a:lnSpc>
                <a:spcPct val="150000"/>
              </a:lnSpc>
              <a:buFont typeface="Symbol" panose="05050102010706020507" pitchFamily="18" charset="2"/>
              <a:buChar char=""/>
              <a:tabLst>
                <a:tab pos="2057400" algn="l"/>
              </a:tabLst>
            </a:pPr>
            <a:r>
              <a:rPr lang="ru-RU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случайный лес;</a:t>
            </a:r>
          </a:p>
          <a:p>
            <a:pPr marL="342900" lvl="0" indent="-342900">
              <a:lnSpc>
                <a:spcPct val="150000"/>
              </a:lnSpc>
              <a:buFont typeface="Symbol" panose="05050102010706020507" pitchFamily="18" charset="2"/>
              <a:buChar char=""/>
              <a:tabLst>
                <a:tab pos="2057400" algn="l"/>
              </a:tabLst>
            </a:pPr>
            <a:r>
              <a:rPr lang="ru-RU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линейная регрессия;</a:t>
            </a:r>
          </a:p>
          <a:p>
            <a:pPr marL="342900" lvl="0" indent="-342900">
              <a:lnSpc>
                <a:spcPct val="150000"/>
              </a:lnSpc>
              <a:buFont typeface="Symbol" panose="05050102010706020507" pitchFamily="18" charset="2"/>
              <a:buChar char=""/>
              <a:tabLst>
                <a:tab pos="2057400" algn="l"/>
              </a:tabLst>
            </a:pPr>
            <a:r>
              <a:rPr lang="ru-RU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градиентный </a:t>
            </a:r>
            <a:r>
              <a:rPr lang="ru-RU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бустинг</a:t>
            </a:r>
            <a:r>
              <a:rPr lang="ru-RU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;</a:t>
            </a:r>
          </a:p>
          <a:p>
            <a:pPr marL="342900" lvl="0" indent="-342900">
              <a:lnSpc>
                <a:spcPct val="150000"/>
              </a:lnSpc>
              <a:buFont typeface="Symbol" panose="05050102010706020507" pitchFamily="18" charset="2"/>
              <a:buChar char=""/>
              <a:tabLst>
                <a:tab pos="2057400" algn="l"/>
              </a:tabLst>
            </a:pPr>
            <a:r>
              <a:rPr lang="ru-RU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К-ближайших соседей;</a:t>
            </a:r>
          </a:p>
          <a:p>
            <a:pPr marL="342900" lvl="0" indent="-342900">
              <a:lnSpc>
                <a:spcPct val="150000"/>
              </a:lnSpc>
              <a:buFont typeface="Symbol" panose="05050102010706020507" pitchFamily="18" charset="2"/>
              <a:buChar char=""/>
              <a:tabLst>
                <a:tab pos="2057400" algn="l"/>
              </a:tabLst>
            </a:pPr>
            <a:r>
              <a:rPr lang="ru-RU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дерево решений;</a:t>
            </a:r>
          </a:p>
          <a:p>
            <a:pPr marL="342900" lvl="0" indent="-342900">
              <a:lnSpc>
                <a:spcPct val="150000"/>
              </a:lnSpc>
              <a:buFont typeface="Symbol" panose="05050102010706020507" pitchFamily="18" charset="2"/>
              <a:buChar char=""/>
              <a:tabLst>
                <a:tab pos="2057400" algn="l"/>
              </a:tabLst>
            </a:pPr>
            <a:r>
              <a:rPr lang="ru-RU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стохастический градиентный спуск;</a:t>
            </a:r>
          </a:p>
          <a:p>
            <a:pPr marL="342900" lvl="0" indent="-342900">
              <a:lnSpc>
                <a:spcPct val="150000"/>
              </a:lnSpc>
              <a:buFont typeface="Symbol" panose="05050102010706020507" pitchFamily="18" charset="2"/>
              <a:buChar char=""/>
              <a:tabLst>
                <a:tab pos="2057400" algn="l"/>
              </a:tabLst>
            </a:pPr>
            <a:r>
              <a:rPr lang="ru-RU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многослойный перцептрон;</a:t>
            </a:r>
          </a:p>
          <a:p>
            <a:pPr marL="342900" lvl="0" indent="-342900">
              <a:lnSpc>
                <a:spcPct val="150000"/>
              </a:lnSpc>
              <a:buFont typeface="Symbol" panose="05050102010706020507" pitchFamily="18" charset="2"/>
              <a:buChar char=""/>
              <a:tabLst>
                <a:tab pos="2057400" algn="l"/>
              </a:tabLst>
            </a:pPr>
            <a:r>
              <a:rPr lang="ru-RU" sz="1200" dirty="0">
                <a:latin typeface="Times New Roman" panose="02020603050405020304" pitchFamily="18" charset="0"/>
              </a:rPr>
              <a:t>Лассо.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D3FAB70-79CC-44B8-AA75-C5C8BEBF29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9924" y="3720332"/>
            <a:ext cx="4154855" cy="3019489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F3A27D15-F756-42AB-9E03-732558A060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9580" y="1080947"/>
            <a:ext cx="2619375" cy="2714625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80AB23BF-3DF6-434F-A479-8B2019A286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33479" y="104864"/>
            <a:ext cx="1862148" cy="857645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7280B2AE-3183-40C4-BEA0-080CF2EA54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35524" y="69615"/>
            <a:ext cx="1792717" cy="857645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2E4097BD-7C5B-4742-AB3B-680094C6F86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68138" y="49573"/>
            <a:ext cx="1535367" cy="857646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8B0B533E-DFC0-42D9-8A13-0AB86AD240A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26702" y="46073"/>
            <a:ext cx="2089227" cy="858414"/>
          </a:xfrm>
          <a:prstGeom prst="rect">
            <a:avLst/>
          </a:prstGeom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5A8D3654-DFC0-4D77-9B81-DDA757F3306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26702" y="1235714"/>
            <a:ext cx="1753983" cy="849868"/>
          </a:xfrm>
          <a:prstGeom prst="rect">
            <a:avLst/>
          </a:prstGeom>
        </p:spPr>
      </p:pic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88936B35-DAE4-443B-8964-1D6622BC462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26702" y="2416809"/>
            <a:ext cx="1915035" cy="916436"/>
          </a:xfrm>
          <a:prstGeom prst="rect">
            <a:avLst/>
          </a:prstGeom>
        </p:spPr>
      </p:pic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71055615-ECCF-4F39-95F4-88AE1F39EB9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494700" y="3664472"/>
            <a:ext cx="2417985" cy="811965"/>
          </a:xfrm>
          <a:prstGeom prst="rect">
            <a:avLst/>
          </a:prstGeom>
        </p:spPr>
      </p:pic>
      <p:pic>
        <p:nvPicPr>
          <p:cNvPr id="37" name="Рисунок 36">
            <a:extLst>
              <a:ext uri="{FF2B5EF4-FFF2-40B4-BE49-F238E27FC236}">
                <a16:creationId xmlns:a16="http://schemas.microsoft.com/office/drawing/2014/main" id="{E51CED53-06B8-4B86-9A8D-116A272498A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494700" y="4797411"/>
            <a:ext cx="2158715" cy="824875"/>
          </a:xfrm>
          <a:prstGeom prst="rect">
            <a:avLst/>
          </a:prstGeom>
        </p:spPr>
      </p:pic>
      <p:pic>
        <p:nvPicPr>
          <p:cNvPr id="39" name="Рисунок 38">
            <a:extLst>
              <a:ext uri="{FF2B5EF4-FFF2-40B4-BE49-F238E27FC236}">
                <a16:creationId xmlns:a16="http://schemas.microsoft.com/office/drawing/2014/main" id="{558356B2-4BF4-47C5-BD56-AB62DE711BF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503505" y="5909474"/>
            <a:ext cx="1412088" cy="783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3763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0BD2D19-ACED-4D05-B3DF-F27B971E47F2}"/>
              </a:ext>
            </a:extLst>
          </p:cNvPr>
          <p:cNvSpPr/>
          <p:nvPr/>
        </p:nvSpPr>
        <p:spPr>
          <a:xfrm>
            <a:off x="-17374" y="-49573"/>
            <a:ext cx="3691782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lvl="5">
              <a:lnSpc>
                <a:spcPct val="110000"/>
              </a:lnSpc>
              <a:buClr>
                <a:schemeClr val="bg1"/>
              </a:buClr>
            </a:pPr>
            <a:endParaRPr lang="ru-RU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AE9238-2478-46F1-BDD5-323A54A96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58" y="5997590"/>
            <a:ext cx="3523793" cy="810838"/>
          </a:xfrm>
          <a:prstGeom prst="rect">
            <a:avLst/>
          </a:prstGeom>
        </p:spPr>
      </p:pic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DE8029AB-4342-44EA-B32B-A9C730864718}"/>
              </a:ext>
            </a:extLst>
          </p:cNvPr>
          <p:cNvSpPr txBox="1">
            <a:spLocks/>
          </p:cNvSpPr>
          <p:nvPr/>
        </p:nvSpPr>
        <p:spPr>
          <a:xfrm>
            <a:off x="144714" y="49573"/>
            <a:ext cx="3367607" cy="144594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8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Поиск </a:t>
            </a:r>
            <a:r>
              <a:rPr lang="ru-RU" sz="2800" b="1" dirty="0" err="1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гиперпараметров</a:t>
            </a:r>
            <a:r>
              <a:rPr lang="ru-RU" sz="28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:</a:t>
            </a: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73E55286-D386-4C71-89FF-FFBB1E76ACFF}"/>
              </a:ext>
            </a:extLst>
          </p:cNvPr>
          <p:cNvSpPr txBox="1">
            <a:spLocks/>
          </p:cNvSpPr>
          <p:nvPr/>
        </p:nvSpPr>
        <p:spPr>
          <a:xfrm>
            <a:off x="146222" y="3379805"/>
            <a:ext cx="3418663" cy="26996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endParaRPr lang="ru-RU" sz="1700" cap="none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Объект 2">
            <a:extLst>
              <a:ext uri="{FF2B5EF4-FFF2-40B4-BE49-F238E27FC236}">
                <a16:creationId xmlns:a16="http://schemas.microsoft.com/office/drawing/2014/main" id="{AED70D87-8212-4A15-9CC4-2E4A323EFA85}"/>
              </a:ext>
            </a:extLst>
          </p:cNvPr>
          <p:cNvSpPr txBox="1">
            <a:spLocks/>
          </p:cNvSpPr>
          <p:nvPr/>
        </p:nvSpPr>
        <p:spPr>
          <a:xfrm>
            <a:off x="93259" y="1529532"/>
            <a:ext cx="3511318" cy="426758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Поиск </a:t>
            </a:r>
            <a:r>
              <a:rPr lang="ru-RU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гиперпараметров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методом </a:t>
            </a:r>
            <a:r>
              <a:rPr lang="en-US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GridSearchCV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с перекрёстной проверкой с количеством блоков 10;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Выводим гиперпараметры для оптимальной модели;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Подставляем оптимальные гиперпараметры в модель случайного леса;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Обучаем модель;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Оцениваем точность на тестовом наборе;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Выводим наилучшее значение правильности перекрёстной проверки , наилучшие параметры, наилучшую модель по всем 9 методам; 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Проверяем правильность на тестовом наборе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endParaRPr lang="ru-RU" sz="13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D94B7C5-145D-416D-ACF2-D54F715B51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39991" y="150453"/>
            <a:ext cx="2658750" cy="2635428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063B9D63-4A4B-4270-A0B3-255AC10837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5209" y="2785880"/>
            <a:ext cx="6482675" cy="4022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6151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974</TotalTime>
  <Words>1291</Words>
  <Application>Microsoft Office PowerPoint</Application>
  <PresentationFormat>Широкоэкранный</PresentationFormat>
  <Paragraphs>161</Paragraphs>
  <Slides>13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20" baseType="lpstr">
      <vt:lpstr>Arial</vt:lpstr>
      <vt:lpstr>Calibri</vt:lpstr>
      <vt:lpstr>Calibri Light</vt:lpstr>
      <vt:lpstr>Symbol</vt:lpstr>
      <vt:lpstr>Times New Roman</vt:lpstr>
      <vt:lpstr>Wingdings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Oleg Yevdokimov</dc:creator>
  <cp:lastModifiedBy>Игорь Глазунов</cp:lastModifiedBy>
  <cp:revision>83</cp:revision>
  <dcterms:created xsi:type="dcterms:W3CDTF">2022-06-12T16:10:37Z</dcterms:created>
  <dcterms:modified xsi:type="dcterms:W3CDTF">2022-12-21T18:42:25Z</dcterms:modified>
</cp:coreProperties>
</file>